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59" r:id="rId4"/>
    <p:sldId id="292" r:id="rId5"/>
    <p:sldId id="262" r:id="rId6"/>
    <p:sldId id="288" r:id="rId7"/>
    <p:sldId id="263" r:id="rId8"/>
    <p:sldId id="273" r:id="rId9"/>
    <p:sldId id="275" r:id="rId10"/>
    <p:sldId id="276" r:id="rId11"/>
    <p:sldId id="261" r:id="rId12"/>
    <p:sldId id="284" r:id="rId13"/>
    <p:sldId id="285" r:id="rId14"/>
    <p:sldId id="286" r:id="rId15"/>
    <p:sldId id="287" r:id="rId16"/>
    <p:sldId id="267" r:id="rId17"/>
    <p:sldId id="277" r:id="rId18"/>
    <p:sldId id="278" r:id="rId19"/>
    <p:sldId id="279" r:id="rId20"/>
    <p:sldId id="280" r:id="rId21"/>
    <p:sldId id="281" r:id="rId22"/>
    <p:sldId id="282" r:id="rId23"/>
    <p:sldId id="283" r:id="rId24"/>
    <p:sldId id="290" r:id="rId25"/>
    <p:sldId id="268" r:id="rId26"/>
    <p:sldId id="269" r:id="rId27"/>
    <p:sldId id="270" r:id="rId28"/>
    <p:sldId id="271" r:id="rId29"/>
    <p:sldId id="289" r:id="rId30"/>
    <p:sldId id="291" r:id="rId31"/>
    <p:sldId id="272" r:id="rId32"/>
  </p:sldIdLst>
  <p:sldSz cx="19010313" cy="10693400"/>
  <p:notesSz cx="7556500" cy="10693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E58C8F-422A-41E3-9045-BE4ED7C61689}">
  <a:tblStyle styleId="{63E58C8F-422A-41E3-9045-BE4ED7C6168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90" autoAdjust="0"/>
  </p:normalViewPr>
  <p:slideViewPr>
    <p:cSldViewPr snapToGrid="0">
      <p:cViewPr varScale="1">
        <p:scale>
          <a:sx n="46" d="100"/>
          <a:sy n="46" d="100"/>
        </p:scale>
        <p:origin x="1085" y="58"/>
      </p:cViewPr>
      <p:guideLst>
        <p:guide orient="horz" pos="344"/>
        <p:guide pos="11124"/>
        <p:guide orient="horz" pos="6344"/>
        <p:guide pos="6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5013" cy="536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79900" y="0"/>
            <a:ext cx="3275013" cy="536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6825"/>
            <a:ext cx="3275013" cy="5365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0: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27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9005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1815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8" name="Google Shape;148;p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882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142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163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455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93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783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456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104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1291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6288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3" name="Google Shape;343;p1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0" name="Google Shape;36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05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8" name="Google Shape;148;p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0" name="Google Shape;36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377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0219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1" name="Google Shape;201;p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5897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4" name="Google Shape;184;p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092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43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6112725" y="-1959143"/>
            <a:ext cx="6784864" cy="163963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11122724" y="3050857"/>
            <a:ext cx="9062162" cy="40990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2805712" y="-929427"/>
            <a:ext cx="9062162" cy="120596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2376289" y="1750055"/>
            <a:ext cx="14257735" cy="372288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9355"/>
              <a:buFont typeface="Calibri"/>
              <a:buNone/>
              <a:defRPr sz="935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2376289" y="5616511"/>
            <a:ext cx="14257735" cy="2581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559"/>
              </a:spcBef>
              <a:spcAft>
                <a:spcPts val="0"/>
              </a:spcAft>
              <a:buClr>
                <a:schemeClr val="dk1"/>
              </a:buClr>
              <a:buSzPts val="3742"/>
              <a:buNone/>
              <a:defRPr sz="3741"/>
            </a:lvl1pPr>
            <a:lvl2pPr lvl="1" algn="ctr">
              <a:lnSpc>
                <a:spcPct val="90000"/>
              </a:lnSpc>
              <a:spcBef>
                <a:spcPts val="780"/>
              </a:spcBef>
              <a:spcAft>
                <a:spcPts val="0"/>
              </a:spcAft>
              <a:buClr>
                <a:schemeClr val="dk1"/>
              </a:buClr>
              <a:buSzPts val="3118"/>
              <a:buNone/>
              <a:defRPr sz="3118"/>
            </a:lvl2pPr>
            <a:lvl3pPr lvl="2" algn="ctr">
              <a:lnSpc>
                <a:spcPct val="90000"/>
              </a:lnSpc>
              <a:spcBef>
                <a:spcPts val="780"/>
              </a:spcBef>
              <a:spcAft>
                <a:spcPts val="0"/>
              </a:spcAft>
              <a:buClr>
                <a:schemeClr val="dk1"/>
              </a:buClr>
              <a:buSzPts val="2807"/>
              <a:buNone/>
              <a:defRPr sz="2807"/>
            </a:lvl3pPr>
            <a:lvl4pPr lvl="3" algn="ctr">
              <a:lnSpc>
                <a:spcPct val="90000"/>
              </a:lnSpc>
              <a:spcBef>
                <a:spcPts val="780"/>
              </a:spcBef>
              <a:spcAft>
                <a:spcPts val="0"/>
              </a:spcAft>
              <a:buClr>
                <a:schemeClr val="dk1"/>
              </a:buClr>
              <a:buSzPts val="2495"/>
              <a:buNone/>
              <a:defRPr sz="2495"/>
            </a:lvl4pPr>
            <a:lvl5pPr lvl="4" algn="ctr">
              <a:lnSpc>
                <a:spcPct val="90000"/>
              </a:lnSpc>
              <a:spcBef>
                <a:spcPts val="780"/>
              </a:spcBef>
              <a:spcAft>
                <a:spcPts val="0"/>
              </a:spcAft>
              <a:buClr>
                <a:schemeClr val="dk1"/>
              </a:buClr>
              <a:buSzPts val="2495"/>
              <a:buNone/>
              <a:defRPr sz="2495"/>
            </a:lvl5pPr>
            <a:lvl6pPr lvl="5" algn="ctr">
              <a:lnSpc>
                <a:spcPct val="90000"/>
              </a:lnSpc>
              <a:spcBef>
                <a:spcPts val="780"/>
              </a:spcBef>
              <a:spcAft>
                <a:spcPts val="0"/>
              </a:spcAft>
              <a:buClr>
                <a:schemeClr val="dk1"/>
              </a:buClr>
              <a:buSzPts val="2495"/>
              <a:buNone/>
              <a:defRPr sz="2495"/>
            </a:lvl6pPr>
            <a:lvl7pPr lvl="6" algn="ctr">
              <a:lnSpc>
                <a:spcPct val="90000"/>
              </a:lnSpc>
              <a:spcBef>
                <a:spcPts val="780"/>
              </a:spcBef>
              <a:spcAft>
                <a:spcPts val="0"/>
              </a:spcAft>
              <a:buClr>
                <a:schemeClr val="dk1"/>
              </a:buClr>
              <a:buSzPts val="2495"/>
              <a:buNone/>
              <a:defRPr sz="2495"/>
            </a:lvl7pPr>
            <a:lvl8pPr lvl="7" algn="ctr">
              <a:lnSpc>
                <a:spcPct val="90000"/>
              </a:lnSpc>
              <a:spcBef>
                <a:spcPts val="780"/>
              </a:spcBef>
              <a:spcAft>
                <a:spcPts val="0"/>
              </a:spcAft>
              <a:buClr>
                <a:schemeClr val="dk1"/>
              </a:buClr>
              <a:buSzPts val="2495"/>
              <a:buNone/>
              <a:defRPr sz="2495"/>
            </a:lvl8pPr>
            <a:lvl9pPr lvl="8" algn="ctr">
              <a:lnSpc>
                <a:spcPct val="90000"/>
              </a:lnSpc>
              <a:spcBef>
                <a:spcPts val="780"/>
              </a:spcBef>
              <a:spcAft>
                <a:spcPts val="0"/>
              </a:spcAft>
              <a:buClr>
                <a:schemeClr val="dk1"/>
              </a:buClr>
              <a:buSzPts val="2495"/>
              <a:buNone/>
              <a:defRPr sz="2495"/>
            </a:lvl9pPr>
          </a:lstStyle>
          <a:p>
            <a:endParaRPr/>
          </a:p>
        </p:txBody>
      </p:sp>
      <p:sp>
        <p:nvSpPr>
          <p:cNvPr id="22" name="Google Shape;22;p3"/>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1306959" y="2846623"/>
            <a:ext cx="16396395"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297058" y="2665925"/>
            <a:ext cx="16396395" cy="44481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9355"/>
              <a:buFont typeface="Calibri"/>
              <a:buNone/>
              <a:defRPr sz="935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1297058" y="7156164"/>
            <a:ext cx="16396395" cy="233918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rgbClr val="888888"/>
              </a:buClr>
              <a:buSzPts val="3742"/>
              <a:buNone/>
              <a:defRPr sz="3741">
                <a:solidFill>
                  <a:srgbClr val="888888"/>
                </a:solidFill>
              </a:defRPr>
            </a:lvl1pPr>
            <a:lvl2pPr marL="914400" lvl="1" indent="-228600" algn="l">
              <a:lnSpc>
                <a:spcPct val="90000"/>
              </a:lnSpc>
              <a:spcBef>
                <a:spcPts val="780"/>
              </a:spcBef>
              <a:spcAft>
                <a:spcPts val="0"/>
              </a:spcAft>
              <a:buClr>
                <a:srgbClr val="888888"/>
              </a:buClr>
              <a:buSzPts val="3118"/>
              <a:buNone/>
              <a:defRPr sz="3118">
                <a:solidFill>
                  <a:srgbClr val="888888"/>
                </a:solidFill>
              </a:defRPr>
            </a:lvl2pPr>
            <a:lvl3pPr marL="1371600" lvl="2" indent="-228600" algn="l">
              <a:lnSpc>
                <a:spcPct val="90000"/>
              </a:lnSpc>
              <a:spcBef>
                <a:spcPts val="780"/>
              </a:spcBef>
              <a:spcAft>
                <a:spcPts val="0"/>
              </a:spcAft>
              <a:buClr>
                <a:srgbClr val="888888"/>
              </a:buClr>
              <a:buSzPts val="2807"/>
              <a:buNone/>
              <a:defRPr sz="2807">
                <a:solidFill>
                  <a:srgbClr val="888888"/>
                </a:solidFill>
              </a:defRPr>
            </a:lvl3pPr>
            <a:lvl4pPr marL="1828800" lvl="3" indent="-228600" algn="l">
              <a:lnSpc>
                <a:spcPct val="90000"/>
              </a:lnSpc>
              <a:spcBef>
                <a:spcPts val="780"/>
              </a:spcBef>
              <a:spcAft>
                <a:spcPts val="0"/>
              </a:spcAft>
              <a:buClr>
                <a:srgbClr val="888888"/>
              </a:buClr>
              <a:buSzPts val="2495"/>
              <a:buNone/>
              <a:defRPr sz="2495">
                <a:solidFill>
                  <a:srgbClr val="888888"/>
                </a:solidFill>
              </a:defRPr>
            </a:lvl4pPr>
            <a:lvl5pPr marL="2286000" lvl="4" indent="-228600" algn="l">
              <a:lnSpc>
                <a:spcPct val="90000"/>
              </a:lnSpc>
              <a:spcBef>
                <a:spcPts val="780"/>
              </a:spcBef>
              <a:spcAft>
                <a:spcPts val="0"/>
              </a:spcAft>
              <a:buClr>
                <a:srgbClr val="888888"/>
              </a:buClr>
              <a:buSzPts val="2495"/>
              <a:buNone/>
              <a:defRPr sz="2495">
                <a:solidFill>
                  <a:srgbClr val="888888"/>
                </a:solidFill>
              </a:defRPr>
            </a:lvl5pPr>
            <a:lvl6pPr marL="2743200" lvl="5" indent="-228600" algn="l">
              <a:lnSpc>
                <a:spcPct val="90000"/>
              </a:lnSpc>
              <a:spcBef>
                <a:spcPts val="780"/>
              </a:spcBef>
              <a:spcAft>
                <a:spcPts val="0"/>
              </a:spcAft>
              <a:buClr>
                <a:srgbClr val="888888"/>
              </a:buClr>
              <a:buSzPts val="2495"/>
              <a:buNone/>
              <a:defRPr sz="2495">
                <a:solidFill>
                  <a:srgbClr val="888888"/>
                </a:solidFill>
              </a:defRPr>
            </a:lvl6pPr>
            <a:lvl7pPr marL="3200400" lvl="6" indent="-228600" algn="l">
              <a:lnSpc>
                <a:spcPct val="90000"/>
              </a:lnSpc>
              <a:spcBef>
                <a:spcPts val="780"/>
              </a:spcBef>
              <a:spcAft>
                <a:spcPts val="0"/>
              </a:spcAft>
              <a:buClr>
                <a:srgbClr val="888888"/>
              </a:buClr>
              <a:buSzPts val="2495"/>
              <a:buNone/>
              <a:defRPr sz="2495">
                <a:solidFill>
                  <a:srgbClr val="888888"/>
                </a:solidFill>
              </a:defRPr>
            </a:lvl7pPr>
            <a:lvl8pPr marL="3657600" lvl="7" indent="-228600" algn="l">
              <a:lnSpc>
                <a:spcPct val="90000"/>
              </a:lnSpc>
              <a:spcBef>
                <a:spcPts val="780"/>
              </a:spcBef>
              <a:spcAft>
                <a:spcPts val="0"/>
              </a:spcAft>
              <a:buClr>
                <a:srgbClr val="888888"/>
              </a:buClr>
              <a:buSzPts val="2495"/>
              <a:buNone/>
              <a:defRPr sz="2495">
                <a:solidFill>
                  <a:srgbClr val="888888"/>
                </a:solidFill>
              </a:defRPr>
            </a:lvl8pPr>
            <a:lvl9pPr marL="4114800" lvl="8" indent="-228600" algn="l">
              <a:lnSpc>
                <a:spcPct val="90000"/>
              </a:lnSpc>
              <a:spcBef>
                <a:spcPts val="780"/>
              </a:spcBef>
              <a:spcAft>
                <a:spcPts val="0"/>
              </a:spcAft>
              <a:buClr>
                <a:srgbClr val="888888"/>
              </a:buClr>
              <a:buSzPts val="2495"/>
              <a:buNone/>
              <a:defRPr sz="2495">
                <a:solidFill>
                  <a:srgbClr val="888888"/>
                </a:solidFill>
              </a:defRPr>
            </a:lvl9pPr>
          </a:lstStyle>
          <a:p>
            <a:endParaRPr/>
          </a:p>
        </p:txBody>
      </p:sp>
      <p:sp>
        <p:nvSpPr>
          <p:cNvPr id="34" name="Google Shape;34;p5"/>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1306959" y="2846623"/>
            <a:ext cx="8079383"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9623971" y="2846623"/>
            <a:ext cx="8079383"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1309435"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1309436" y="2621369"/>
            <a:ext cx="8042253" cy="12846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59"/>
              </a:spcBef>
              <a:spcAft>
                <a:spcPts val="0"/>
              </a:spcAft>
              <a:buClr>
                <a:schemeClr val="dk1"/>
              </a:buClr>
              <a:buSzPts val="3742"/>
              <a:buNone/>
              <a:defRPr sz="3741" b="1"/>
            </a:lvl1pPr>
            <a:lvl2pPr marL="914400" lvl="1" indent="-228600" algn="l">
              <a:lnSpc>
                <a:spcPct val="90000"/>
              </a:lnSpc>
              <a:spcBef>
                <a:spcPts val="780"/>
              </a:spcBef>
              <a:spcAft>
                <a:spcPts val="0"/>
              </a:spcAft>
              <a:buClr>
                <a:schemeClr val="dk1"/>
              </a:buClr>
              <a:buSzPts val="3118"/>
              <a:buNone/>
              <a:defRPr sz="3118" b="1"/>
            </a:lvl2pPr>
            <a:lvl3pPr marL="1371600" lvl="2" indent="-228600" algn="l">
              <a:lnSpc>
                <a:spcPct val="90000"/>
              </a:lnSpc>
              <a:spcBef>
                <a:spcPts val="780"/>
              </a:spcBef>
              <a:spcAft>
                <a:spcPts val="0"/>
              </a:spcAft>
              <a:buClr>
                <a:schemeClr val="dk1"/>
              </a:buClr>
              <a:buSzPts val="2807"/>
              <a:buNone/>
              <a:defRPr sz="2807" b="1"/>
            </a:lvl3pPr>
            <a:lvl4pPr marL="1828800" lvl="3" indent="-228600" algn="l">
              <a:lnSpc>
                <a:spcPct val="90000"/>
              </a:lnSpc>
              <a:spcBef>
                <a:spcPts val="780"/>
              </a:spcBef>
              <a:spcAft>
                <a:spcPts val="0"/>
              </a:spcAft>
              <a:buClr>
                <a:schemeClr val="dk1"/>
              </a:buClr>
              <a:buSzPts val="2495"/>
              <a:buNone/>
              <a:defRPr sz="2495" b="1"/>
            </a:lvl4pPr>
            <a:lvl5pPr marL="2286000" lvl="4" indent="-228600" algn="l">
              <a:lnSpc>
                <a:spcPct val="90000"/>
              </a:lnSpc>
              <a:spcBef>
                <a:spcPts val="780"/>
              </a:spcBef>
              <a:spcAft>
                <a:spcPts val="0"/>
              </a:spcAft>
              <a:buClr>
                <a:schemeClr val="dk1"/>
              </a:buClr>
              <a:buSzPts val="2495"/>
              <a:buNone/>
              <a:defRPr sz="2495" b="1"/>
            </a:lvl5pPr>
            <a:lvl6pPr marL="2743200" lvl="5" indent="-228600" algn="l">
              <a:lnSpc>
                <a:spcPct val="90000"/>
              </a:lnSpc>
              <a:spcBef>
                <a:spcPts val="780"/>
              </a:spcBef>
              <a:spcAft>
                <a:spcPts val="0"/>
              </a:spcAft>
              <a:buClr>
                <a:schemeClr val="dk1"/>
              </a:buClr>
              <a:buSzPts val="2495"/>
              <a:buNone/>
              <a:defRPr sz="2495" b="1"/>
            </a:lvl6pPr>
            <a:lvl7pPr marL="3200400" lvl="6" indent="-228600" algn="l">
              <a:lnSpc>
                <a:spcPct val="90000"/>
              </a:lnSpc>
              <a:spcBef>
                <a:spcPts val="780"/>
              </a:spcBef>
              <a:spcAft>
                <a:spcPts val="0"/>
              </a:spcAft>
              <a:buClr>
                <a:schemeClr val="dk1"/>
              </a:buClr>
              <a:buSzPts val="2495"/>
              <a:buNone/>
              <a:defRPr sz="2495" b="1"/>
            </a:lvl7pPr>
            <a:lvl8pPr marL="3657600" lvl="7" indent="-228600" algn="l">
              <a:lnSpc>
                <a:spcPct val="90000"/>
              </a:lnSpc>
              <a:spcBef>
                <a:spcPts val="780"/>
              </a:spcBef>
              <a:spcAft>
                <a:spcPts val="0"/>
              </a:spcAft>
              <a:buClr>
                <a:schemeClr val="dk1"/>
              </a:buClr>
              <a:buSzPts val="2495"/>
              <a:buNone/>
              <a:defRPr sz="2495" b="1"/>
            </a:lvl8pPr>
            <a:lvl9pPr marL="4114800" lvl="8" indent="-228600" algn="l">
              <a:lnSpc>
                <a:spcPct val="90000"/>
              </a:lnSpc>
              <a:spcBef>
                <a:spcPts val="780"/>
              </a:spcBef>
              <a:spcAft>
                <a:spcPts val="0"/>
              </a:spcAft>
              <a:buClr>
                <a:schemeClr val="dk1"/>
              </a:buClr>
              <a:buSzPts val="2495"/>
              <a:buNone/>
              <a:defRPr sz="2495" b="1"/>
            </a:lvl9pPr>
          </a:lstStyle>
          <a:p>
            <a:endParaRPr/>
          </a:p>
        </p:txBody>
      </p:sp>
      <p:sp>
        <p:nvSpPr>
          <p:cNvPr id="47" name="Google Shape;47;p7"/>
          <p:cNvSpPr txBox="1">
            <a:spLocks noGrp="1"/>
          </p:cNvSpPr>
          <p:nvPr>
            <p:ph type="body" idx="2"/>
          </p:nvPr>
        </p:nvSpPr>
        <p:spPr>
          <a:xfrm>
            <a:off x="1309436" y="3906061"/>
            <a:ext cx="8042253" cy="57452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9623971" y="2621369"/>
            <a:ext cx="8081859" cy="12846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59"/>
              </a:spcBef>
              <a:spcAft>
                <a:spcPts val="0"/>
              </a:spcAft>
              <a:buClr>
                <a:schemeClr val="dk1"/>
              </a:buClr>
              <a:buSzPts val="3742"/>
              <a:buNone/>
              <a:defRPr sz="3741" b="1"/>
            </a:lvl1pPr>
            <a:lvl2pPr marL="914400" lvl="1" indent="-228600" algn="l">
              <a:lnSpc>
                <a:spcPct val="90000"/>
              </a:lnSpc>
              <a:spcBef>
                <a:spcPts val="780"/>
              </a:spcBef>
              <a:spcAft>
                <a:spcPts val="0"/>
              </a:spcAft>
              <a:buClr>
                <a:schemeClr val="dk1"/>
              </a:buClr>
              <a:buSzPts val="3118"/>
              <a:buNone/>
              <a:defRPr sz="3118" b="1"/>
            </a:lvl2pPr>
            <a:lvl3pPr marL="1371600" lvl="2" indent="-228600" algn="l">
              <a:lnSpc>
                <a:spcPct val="90000"/>
              </a:lnSpc>
              <a:spcBef>
                <a:spcPts val="780"/>
              </a:spcBef>
              <a:spcAft>
                <a:spcPts val="0"/>
              </a:spcAft>
              <a:buClr>
                <a:schemeClr val="dk1"/>
              </a:buClr>
              <a:buSzPts val="2807"/>
              <a:buNone/>
              <a:defRPr sz="2807" b="1"/>
            </a:lvl3pPr>
            <a:lvl4pPr marL="1828800" lvl="3" indent="-228600" algn="l">
              <a:lnSpc>
                <a:spcPct val="90000"/>
              </a:lnSpc>
              <a:spcBef>
                <a:spcPts val="780"/>
              </a:spcBef>
              <a:spcAft>
                <a:spcPts val="0"/>
              </a:spcAft>
              <a:buClr>
                <a:schemeClr val="dk1"/>
              </a:buClr>
              <a:buSzPts val="2495"/>
              <a:buNone/>
              <a:defRPr sz="2495" b="1"/>
            </a:lvl4pPr>
            <a:lvl5pPr marL="2286000" lvl="4" indent="-228600" algn="l">
              <a:lnSpc>
                <a:spcPct val="90000"/>
              </a:lnSpc>
              <a:spcBef>
                <a:spcPts val="780"/>
              </a:spcBef>
              <a:spcAft>
                <a:spcPts val="0"/>
              </a:spcAft>
              <a:buClr>
                <a:schemeClr val="dk1"/>
              </a:buClr>
              <a:buSzPts val="2495"/>
              <a:buNone/>
              <a:defRPr sz="2495" b="1"/>
            </a:lvl5pPr>
            <a:lvl6pPr marL="2743200" lvl="5" indent="-228600" algn="l">
              <a:lnSpc>
                <a:spcPct val="90000"/>
              </a:lnSpc>
              <a:spcBef>
                <a:spcPts val="780"/>
              </a:spcBef>
              <a:spcAft>
                <a:spcPts val="0"/>
              </a:spcAft>
              <a:buClr>
                <a:schemeClr val="dk1"/>
              </a:buClr>
              <a:buSzPts val="2495"/>
              <a:buNone/>
              <a:defRPr sz="2495" b="1"/>
            </a:lvl6pPr>
            <a:lvl7pPr marL="3200400" lvl="6" indent="-228600" algn="l">
              <a:lnSpc>
                <a:spcPct val="90000"/>
              </a:lnSpc>
              <a:spcBef>
                <a:spcPts val="780"/>
              </a:spcBef>
              <a:spcAft>
                <a:spcPts val="0"/>
              </a:spcAft>
              <a:buClr>
                <a:schemeClr val="dk1"/>
              </a:buClr>
              <a:buSzPts val="2495"/>
              <a:buNone/>
              <a:defRPr sz="2495" b="1"/>
            </a:lvl7pPr>
            <a:lvl8pPr marL="3657600" lvl="7" indent="-228600" algn="l">
              <a:lnSpc>
                <a:spcPct val="90000"/>
              </a:lnSpc>
              <a:spcBef>
                <a:spcPts val="780"/>
              </a:spcBef>
              <a:spcAft>
                <a:spcPts val="0"/>
              </a:spcAft>
              <a:buClr>
                <a:schemeClr val="dk1"/>
              </a:buClr>
              <a:buSzPts val="2495"/>
              <a:buNone/>
              <a:defRPr sz="2495" b="1"/>
            </a:lvl8pPr>
            <a:lvl9pPr marL="4114800" lvl="8" indent="-228600" algn="l">
              <a:lnSpc>
                <a:spcPct val="90000"/>
              </a:lnSpc>
              <a:spcBef>
                <a:spcPts val="780"/>
              </a:spcBef>
              <a:spcAft>
                <a:spcPts val="0"/>
              </a:spcAft>
              <a:buClr>
                <a:schemeClr val="dk1"/>
              </a:buClr>
              <a:buSzPts val="2495"/>
              <a:buNone/>
              <a:defRPr sz="2495" b="1"/>
            </a:lvl9pPr>
          </a:lstStyle>
          <a:p>
            <a:endParaRPr/>
          </a:p>
        </p:txBody>
      </p:sp>
      <p:sp>
        <p:nvSpPr>
          <p:cNvPr id="49" name="Google Shape;49;p7"/>
          <p:cNvSpPr txBox="1">
            <a:spLocks noGrp="1"/>
          </p:cNvSpPr>
          <p:nvPr>
            <p:ph type="body" idx="4"/>
          </p:nvPr>
        </p:nvSpPr>
        <p:spPr>
          <a:xfrm>
            <a:off x="9623971" y="3906061"/>
            <a:ext cx="8081859" cy="57452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309436" y="712893"/>
            <a:ext cx="6131320" cy="24951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89"/>
              <a:buFont typeface="Calibri"/>
              <a:buNone/>
              <a:defRPr sz="498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8081859" y="1539652"/>
            <a:ext cx="9623971" cy="7599245"/>
          </a:xfrm>
          <a:prstGeom prst="rect">
            <a:avLst/>
          </a:prstGeom>
          <a:noFill/>
          <a:ln>
            <a:noFill/>
          </a:ln>
        </p:spPr>
        <p:txBody>
          <a:bodyPr spcFirstLastPara="1" wrap="square" lIns="91425" tIns="45700" rIns="91425" bIns="45700" anchor="t" anchorCtr="0">
            <a:normAutofit/>
          </a:bodyPr>
          <a:lstStyle>
            <a:lvl1pPr marL="457200" lvl="0" indent="-545401" algn="l">
              <a:lnSpc>
                <a:spcPct val="90000"/>
              </a:lnSpc>
              <a:spcBef>
                <a:spcPts val="1559"/>
              </a:spcBef>
              <a:spcAft>
                <a:spcPts val="0"/>
              </a:spcAft>
              <a:buClr>
                <a:schemeClr val="dk1"/>
              </a:buClr>
              <a:buSzPts val="4989"/>
              <a:buChar char="•"/>
              <a:defRPr sz="4989"/>
            </a:lvl1pPr>
            <a:lvl2pPr marL="914400" lvl="1" indent="-505841" algn="l">
              <a:lnSpc>
                <a:spcPct val="90000"/>
              </a:lnSpc>
              <a:spcBef>
                <a:spcPts val="780"/>
              </a:spcBef>
              <a:spcAft>
                <a:spcPts val="0"/>
              </a:spcAft>
              <a:buClr>
                <a:schemeClr val="dk1"/>
              </a:buClr>
              <a:buSzPts val="4366"/>
              <a:buChar char="•"/>
              <a:defRPr sz="4366"/>
            </a:lvl2pPr>
            <a:lvl3pPr marL="1371600" lvl="2" indent="-466217" algn="l">
              <a:lnSpc>
                <a:spcPct val="90000"/>
              </a:lnSpc>
              <a:spcBef>
                <a:spcPts val="780"/>
              </a:spcBef>
              <a:spcAft>
                <a:spcPts val="0"/>
              </a:spcAft>
              <a:buClr>
                <a:schemeClr val="dk1"/>
              </a:buClr>
              <a:buSzPts val="3742"/>
              <a:buChar char="•"/>
              <a:defRPr sz="3741"/>
            </a:lvl3pPr>
            <a:lvl4pPr marL="1828800" lvl="3" indent="-426592" algn="l">
              <a:lnSpc>
                <a:spcPct val="90000"/>
              </a:lnSpc>
              <a:spcBef>
                <a:spcPts val="780"/>
              </a:spcBef>
              <a:spcAft>
                <a:spcPts val="0"/>
              </a:spcAft>
              <a:buClr>
                <a:schemeClr val="dk1"/>
              </a:buClr>
              <a:buSzPts val="3118"/>
              <a:buChar char="•"/>
              <a:defRPr sz="3118"/>
            </a:lvl4pPr>
            <a:lvl5pPr marL="2286000" lvl="4" indent="-426592" algn="l">
              <a:lnSpc>
                <a:spcPct val="90000"/>
              </a:lnSpc>
              <a:spcBef>
                <a:spcPts val="780"/>
              </a:spcBef>
              <a:spcAft>
                <a:spcPts val="0"/>
              </a:spcAft>
              <a:buClr>
                <a:schemeClr val="dk1"/>
              </a:buClr>
              <a:buSzPts val="3118"/>
              <a:buChar char="•"/>
              <a:defRPr sz="3118"/>
            </a:lvl5pPr>
            <a:lvl6pPr marL="2743200" lvl="5" indent="-426592" algn="l">
              <a:lnSpc>
                <a:spcPct val="90000"/>
              </a:lnSpc>
              <a:spcBef>
                <a:spcPts val="780"/>
              </a:spcBef>
              <a:spcAft>
                <a:spcPts val="0"/>
              </a:spcAft>
              <a:buClr>
                <a:schemeClr val="dk1"/>
              </a:buClr>
              <a:buSzPts val="3118"/>
              <a:buChar char="•"/>
              <a:defRPr sz="3118"/>
            </a:lvl6pPr>
            <a:lvl7pPr marL="3200400" lvl="6" indent="-426592" algn="l">
              <a:lnSpc>
                <a:spcPct val="90000"/>
              </a:lnSpc>
              <a:spcBef>
                <a:spcPts val="780"/>
              </a:spcBef>
              <a:spcAft>
                <a:spcPts val="0"/>
              </a:spcAft>
              <a:buClr>
                <a:schemeClr val="dk1"/>
              </a:buClr>
              <a:buSzPts val="3118"/>
              <a:buChar char="•"/>
              <a:defRPr sz="3118"/>
            </a:lvl7pPr>
            <a:lvl8pPr marL="3657600" lvl="7" indent="-426592" algn="l">
              <a:lnSpc>
                <a:spcPct val="90000"/>
              </a:lnSpc>
              <a:spcBef>
                <a:spcPts val="780"/>
              </a:spcBef>
              <a:spcAft>
                <a:spcPts val="0"/>
              </a:spcAft>
              <a:buClr>
                <a:schemeClr val="dk1"/>
              </a:buClr>
              <a:buSzPts val="3118"/>
              <a:buChar char="•"/>
              <a:defRPr sz="3118"/>
            </a:lvl8pPr>
            <a:lvl9pPr marL="4114800" lvl="8" indent="-426592" algn="l">
              <a:lnSpc>
                <a:spcPct val="90000"/>
              </a:lnSpc>
              <a:spcBef>
                <a:spcPts val="780"/>
              </a:spcBef>
              <a:spcAft>
                <a:spcPts val="0"/>
              </a:spcAft>
              <a:buClr>
                <a:schemeClr val="dk1"/>
              </a:buClr>
              <a:buSzPts val="3118"/>
              <a:buChar char="•"/>
              <a:defRPr sz="3118"/>
            </a:lvl9pPr>
          </a:lstStyle>
          <a:p>
            <a:endParaRPr/>
          </a:p>
        </p:txBody>
      </p:sp>
      <p:sp>
        <p:nvSpPr>
          <p:cNvPr id="61" name="Google Shape;61;p9"/>
          <p:cNvSpPr txBox="1">
            <a:spLocks noGrp="1"/>
          </p:cNvSpPr>
          <p:nvPr>
            <p:ph type="body" idx="2"/>
          </p:nvPr>
        </p:nvSpPr>
        <p:spPr>
          <a:xfrm>
            <a:off x="1309436" y="3208020"/>
            <a:ext cx="6131320" cy="594325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chemeClr val="dk1"/>
              </a:buClr>
              <a:buSzPts val="2495"/>
              <a:buNone/>
              <a:defRPr sz="2495"/>
            </a:lvl1pPr>
            <a:lvl2pPr marL="914400" lvl="1" indent="-228600" algn="l">
              <a:lnSpc>
                <a:spcPct val="90000"/>
              </a:lnSpc>
              <a:spcBef>
                <a:spcPts val="780"/>
              </a:spcBef>
              <a:spcAft>
                <a:spcPts val="0"/>
              </a:spcAft>
              <a:buClr>
                <a:schemeClr val="dk1"/>
              </a:buClr>
              <a:buSzPts val="2183"/>
              <a:buNone/>
              <a:defRPr sz="2183"/>
            </a:lvl2pPr>
            <a:lvl3pPr marL="1371600" lvl="2" indent="-228600" algn="l">
              <a:lnSpc>
                <a:spcPct val="90000"/>
              </a:lnSpc>
              <a:spcBef>
                <a:spcPts val="780"/>
              </a:spcBef>
              <a:spcAft>
                <a:spcPts val="0"/>
              </a:spcAft>
              <a:buClr>
                <a:schemeClr val="dk1"/>
              </a:buClr>
              <a:buSzPts val="1871"/>
              <a:buNone/>
              <a:defRPr sz="1870"/>
            </a:lvl3pPr>
            <a:lvl4pPr marL="1828800" lvl="3" indent="-228600" algn="l">
              <a:lnSpc>
                <a:spcPct val="90000"/>
              </a:lnSpc>
              <a:spcBef>
                <a:spcPts val="780"/>
              </a:spcBef>
              <a:spcAft>
                <a:spcPts val="0"/>
              </a:spcAft>
              <a:buClr>
                <a:schemeClr val="dk1"/>
              </a:buClr>
              <a:buSzPts val="1559"/>
              <a:buNone/>
              <a:defRPr sz="1559"/>
            </a:lvl4pPr>
            <a:lvl5pPr marL="2286000" lvl="4" indent="-228600" algn="l">
              <a:lnSpc>
                <a:spcPct val="90000"/>
              </a:lnSpc>
              <a:spcBef>
                <a:spcPts val="780"/>
              </a:spcBef>
              <a:spcAft>
                <a:spcPts val="0"/>
              </a:spcAft>
              <a:buClr>
                <a:schemeClr val="dk1"/>
              </a:buClr>
              <a:buSzPts val="1559"/>
              <a:buNone/>
              <a:defRPr sz="1559"/>
            </a:lvl5pPr>
            <a:lvl6pPr marL="2743200" lvl="5" indent="-228600" algn="l">
              <a:lnSpc>
                <a:spcPct val="90000"/>
              </a:lnSpc>
              <a:spcBef>
                <a:spcPts val="780"/>
              </a:spcBef>
              <a:spcAft>
                <a:spcPts val="0"/>
              </a:spcAft>
              <a:buClr>
                <a:schemeClr val="dk1"/>
              </a:buClr>
              <a:buSzPts val="1559"/>
              <a:buNone/>
              <a:defRPr sz="1559"/>
            </a:lvl6pPr>
            <a:lvl7pPr marL="3200400" lvl="6" indent="-228600" algn="l">
              <a:lnSpc>
                <a:spcPct val="90000"/>
              </a:lnSpc>
              <a:spcBef>
                <a:spcPts val="780"/>
              </a:spcBef>
              <a:spcAft>
                <a:spcPts val="0"/>
              </a:spcAft>
              <a:buClr>
                <a:schemeClr val="dk1"/>
              </a:buClr>
              <a:buSzPts val="1559"/>
              <a:buNone/>
              <a:defRPr sz="1559"/>
            </a:lvl7pPr>
            <a:lvl8pPr marL="3657600" lvl="7" indent="-228600" algn="l">
              <a:lnSpc>
                <a:spcPct val="90000"/>
              </a:lnSpc>
              <a:spcBef>
                <a:spcPts val="780"/>
              </a:spcBef>
              <a:spcAft>
                <a:spcPts val="0"/>
              </a:spcAft>
              <a:buClr>
                <a:schemeClr val="dk1"/>
              </a:buClr>
              <a:buSzPts val="1559"/>
              <a:buNone/>
              <a:defRPr sz="1559"/>
            </a:lvl8pPr>
            <a:lvl9pPr marL="4114800" lvl="8" indent="-228600" algn="l">
              <a:lnSpc>
                <a:spcPct val="90000"/>
              </a:lnSpc>
              <a:spcBef>
                <a:spcPts val="780"/>
              </a:spcBef>
              <a:spcAft>
                <a:spcPts val="0"/>
              </a:spcAft>
              <a:buClr>
                <a:schemeClr val="dk1"/>
              </a:buClr>
              <a:buSzPts val="1559"/>
              <a:buNone/>
              <a:defRPr sz="1559"/>
            </a:lvl9pPr>
          </a:lstStyle>
          <a:p>
            <a:endParaRPr/>
          </a:p>
        </p:txBody>
      </p:sp>
      <p:sp>
        <p:nvSpPr>
          <p:cNvPr id="62" name="Google Shape;62;p9"/>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309436" y="712893"/>
            <a:ext cx="6131320" cy="24951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89"/>
              <a:buFont typeface="Calibri"/>
              <a:buNone/>
              <a:defRPr sz="498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8081859" y="1539652"/>
            <a:ext cx="9623971" cy="759924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59"/>
              </a:spcBef>
              <a:spcAft>
                <a:spcPts val="0"/>
              </a:spcAft>
              <a:buClr>
                <a:schemeClr val="dk1"/>
              </a:buClr>
              <a:buSzPts val="4989"/>
              <a:buFont typeface="Arial"/>
              <a:buNone/>
              <a:defRPr sz="4989" b="0" i="0" u="none" strike="noStrike" cap="none">
                <a:solidFill>
                  <a:schemeClr val="dk1"/>
                </a:solidFill>
                <a:latin typeface="Calibri"/>
                <a:ea typeface="Calibri"/>
                <a:cs typeface="Calibri"/>
                <a:sym typeface="Calibri"/>
              </a:defRPr>
            </a:lvl1pPr>
            <a:lvl2pPr marR="0" lvl="1" algn="l" rtl="0">
              <a:lnSpc>
                <a:spcPct val="90000"/>
              </a:lnSpc>
              <a:spcBef>
                <a:spcPts val="780"/>
              </a:spcBef>
              <a:spcAft>
                <a:spcPts val="0"/>
              </a:spcAft>
              <a:buClr>
                <a:schemeClr val="dk1"/>
              </a:buClr>
              <a:buSzPts val="4366"/>
              <a:buFont typeface="Arial"/>
              <a:buNone/>
              <a:defRPr sz="4366" b="0" i="0" u="none" strike="noStrike" cap="none">
                <a:solidFill>
                  <a:schemeClr val="dk1"/>
                </a:solidFill>
                <a:latin typeface="Calibri"/>
                <a:ea typeface="Calibri"/>
                <a:cs typeface="Calibri"/>
                <a:sym typeface="Calibri"/>
              </a:defRPr>
            </a:lvl2pPr>
            <a:lvl3pPr marR="0" lvl="2" algn="l" rtl="0">
              <a:lnSpc>
                <a:spcPct val="90000"/>
              </a:lnSpc>
              <a:spcBef>
                <a:spcPts val="780"/>
              </a:spcBef>
              <a:spcAft>
                <a:spcPts val="0"/>
              </a:spcAft>
              <a:buClr>
                <a:schemeClr val="dk1"/>
              </a:buClr>
              <a:buSzPts val="3742"/>
              <a:buFont typeface="Arial"/>
              <a:buNone/>
              <a:defRPr sz="3741" b="0" i="0" u="none" strike="noStrike" cap="none">
                <a:solidFill>
                  <a:schemeClr val="dk1"/>
                </a:solidFill>
                <a:latin typeface="Calibri"/>
                <a:ea typeface="Calibri"/>
                <a:cs typeface="Calibri"/>
                <a:sym typeface="Calibri"/>
              </a:defRPr>
            </a:lvl3pPr>
            <a:lvl4pPr marR="0" lvl="3"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4pPr>
            <a:lvl5pPr marR="0" lvl="4"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5pPr>
            <a:lvl6pPr marR="0" lvl="5"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6pPr>
            <a:lvl7pPr marR="0" lvl="6"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7pPr>
            <a:lvl8pPr marR="0" lvl="7"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8pPr>
            <a:lvl9pPr marR="0" lvl="8"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309436" y="3208020"/>
            <a:ext cx="6131320" cy="594325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chemeClr val="dk1"/>
              </a:buClr>
              <a:buSzPts val="2495"/>
              <a:buNone/>
              <a:defRPr sz="2495"/>
            </a:lvl1pPr>
            <a:lvl2pPr marL="914400" lvl="1" indent="-228600" algn="l">
              <a:lnSpc>
                <a:spcPct val="90000"/>
              </a:lnSpc>
              <a:spcBef>
                <a:spcPts val="780"/>
              </a:spcBef>
              <a:spcAft>
                <a:spcPts val="0"/>
              </a:spcAft>
              <a:buClr>
                <a:schemeClr val="dk1"/>
              </a:buClr>
              <a:buSzPts val="2183"/>
              <a:buNone/>
              <a:defRPr sz="2183"/>
            </a:lvl2pPr>
            <a:lvl3pPr marL="1371600" lvl="2" indent="-228600" algn="l">
              <a:lnSpc>
                <a:spcPct val="90000"/>
              </a:lnSpc>
              <a:spcBef>
                <a:spcPts val="780"/>
              </a:spcBef>
              <a:spcAft>
                <a:spcPts val="0"/>
              </a:spcAft>
              <a:buClr>
                <a:schemeClr val="dk1"/>
              </a:buClr>
              <a:buSzPts val="1871"/>
              <a:buNone/>
              <a:defRPr sz="1870"/>
            </a:lvl3pPr>
            <a:lvl4pPr marL="1828800" lvl="3" indent="-228600" algn="l">
              <a:lnSpc>
                <a:spcPct val="90000"/>
              </a:lnSpc>
              <a:spcBef>
                <a:spcPts val="780"/>
              </a:spcBef>
              <a:spcAft>
                <a:spcPts val="0"/>
              </a:spcAft>
              <a:buClr>
                <a:schemeClr val="dk1"/>
              </a:buClr>
              <a:buSzPts val="1559"/>
              <a:buNone/>
              <a:defRPr sz="1559"/>
            </a:lvl4pPr>
            <a:lvl5pPr marL="2286000" lvl="4" indent="-228600" algn="l">
              <a:lnSpc>
                <a:spcPct val="90000"/>
              </a:lnSpc>
              <a:spcBef>
                <a:spcPts val="780"/>
              </a:spcBef>
              <a:spcAft>
                <a:spcPts val="0"/>
              </a:spcAft>
              <a:buClr>
                <a:schemeClr val="dk1"/>
              </a:buClr>
              <a:buSzPts val="1559"/>
              <a:buNone/>
              <a:defRPr sz="1559"/>
            </a:lvl5pPr>
            <a:lvl6pPr marL="2743200" lvl="5" indent="-228600" algn="l">
              <a:lnSpc>
                <a:spcPct val="90000"/>
              </a:lnSpc>
              <a:spcBef>
                <a:spcPts val="780"/>
              </a:spcBef>
              <a:spcAft>
                <a:spcPts val="0"/>
              </a:spcAft>
              <a:buClr>
                <a:schemeClr val="dk1"/>
              </a:buClr>
              <a:buSzPts val="1559"/>
              <a:buNone/>
              <a:defRPr sz="1559"/>
            </a:lvl6pPr>
            <a:lvl7pPr marL="3200400" lvl="6" indent="-228600" algn="l">
              <a:lnSpc>
                <a:spcPct val="90000"/>
              </a:lnSpc>
              <a:spcBef>
                <a:spcPts val="780"/>
              </a:spcBef>
              <a:spcAft>
                <a:spcPts val="0"/>
              </a:spcAft>
              <a:buClr>
                <a:schemeClr val="dk1"/>
              </a:buClr>
              <a:buSzPts val="1559"/>
              <a:buNone/>
              <a:defRPr sz="1559"/>
            </a:lvl7pPr>
            <a:lvl8pPr marL="3657600" lvl="7" indent="-228600" algn="l">
              <a:lnSpc>
                <a:spcPct val="90000"/>
              </a:lnSpc>
              <a:spcBef>
                <a:spcPts val="780"/>
              </a:spcBef>
              <a:spcAft>
                <a:spcPts val="0"/>
              </a:spcAft>
              <a:buClr>
                <a:schemeClr val="dk1"/>
              </a:buClr>
              <a:buSzPts val="1559"/>
              <a:buNone/>
              <a:defRPr sz="1559"/>
            </a:lvl8pPr>
            <a:lvl9pPr marL="4114800" lvl="8" indent="-228600" algn="l">
              <a:lnSpc>
                <a:spcPct val="90000"/>
              </a:lnSpc>
              <a:spcBef>
                <a:spcPts val="780"/>
              </a:spcBef>
              <a:spcAft>
                <a:spcPts val="0"/>
              </a:spcAft>
              <a:buClr>
                <a:schemeClr val="dk1"/>
              </a:buClr>
              <a:buSzPts val="1559"/>
              <a:buNone/>
              <a:defRPr sz="1559"/>
            </a:lvl9pPr>
          </a:lstStyle>
          <a:p>
            <a:endParaRPr/>
          </a:p>
        </p:txBody>
      </p:sp>
      <p:sp>
        <p:nvSpPr>
          <p:cNvPr id="69" name="Google Shape;69;p10"/>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EAF6"/>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860"/>
              <a:buFont typeface="Calibri"/>
              <a:buNone/>
              <a:defRPr sz="686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306959" y="2846623"/>
            <a:ext cx="16396395" cy="6784864"/>
          </a:xfrm>
          <a:prstGeom prst="rect">
            <a:avLst/>
          </a:prstGeom>
          <a:noFill/>
          <a:ln>
            <a:noFill/>
          </a:ln>
        </p:spPr>
        <p:txBody>
          <a:bodyPr spcFirstLastPara="1" wrap="square" lIns="91425" tIns="45700" rIns="91425" bIns="45700" anchor="t" anchorCtr="0">
            <a:normAutofit/>
          </a:bodyPr>
          <a:lstStyle>
            <a:lvl1pPr marL="457200" marR="0" lvl="0" indent="-505841" algn="l" rtl="0">
              <a:lnSpc>
                <a:spcPct val="90000"/>
              </a:lnSpc>
              <a:spcBef>
                <a:spcPts val="1559"/>
              </a:spcBef>
              <a:spcAft>
                <a:spcPts val="0"/>
              </a:spcAft>
              <a:buClr>
                <a:schemeClr val="dk1"/>
              </a:buClr>
              <a:buSzPts val="4366"/>
              <a:buFont typeface="Arial"/>
              <a:buChar char="•"/>
              <a:defRPr sz="4366" b="0" i="0" u="none" strike="noStrike" cap="none">
                <a:solidFill>
                  <a:schemeClr val="dk1"/>
                </a:solidFill>
                <a:latin typeface="Calibri"/>
                <a:ea typeface="Calibri"/>
                <a:cs typeface="Calibri"/>
                <a:sym typeface="Calibri"/>
              </a:defRPr>
            </a:lvl1pPr>
            <a:lvl2pPr marL="914400" marR="0" lvl="1" indent="-466217" algn="l" rtl="0">
              <a:lnSpc>
                <a:spcPct val="90000"/>
              </a:lnSpc>
              <a:spcBef>
                <a:spcPts val="780"/>
              </a:spcBef>
              <a:spcAft>
                <a:spcPts val="0"/>
              </a:spcAft>
              <a:buClr>
                <a:schemeClr val="dk1"/>
              </a:buClr>
              <a:buSzPts val="3742"/>
              <a:buFont typeface="Arial"/>
              <a:buChar char="•"/>
              <a:defRPr sz="3741" b="0" i="0" u="none" strike="noStrike" cap="none">
                <a:solidFill>
                  <a:schemeClr val="dk1"/>
                </a:solidFill>
                <a:latin typeface="Calibri"/>
                <a:ea typeface="Calibri"/>
                <a:cs typeface="Calibri"/>
                <a:sym typeface="Calibri"/>
              </a:defRPr>
            </a:lvl2pPr>
            <a:lvl3pPr marL="1371600" marR="0" lvl="2" indent="-426592" algn="l" rtl="0">
              <a:lnSpc>
                <a:spcPct val="90000"/>
              </a:lnSpc>
              <a:spcBef>
                <a:spcPts val="780"/>
              </a:spcBef>
              <a:spcAft>
                <a:spcPts val="0"/>
              </a:spcAft>
              <a:buClr>
                <a:schemeClr val="dk1"/>
              </a:buClr>
              <a:buSzPts val="3118"/>
              <a:buFont typeface="Arial"/>
              <a:buChar char="•"/>
              <a:defRPr sz="3118" b="0" i="0" u="none" strike="noStrike" cap="none">
                <a:solidFill>
                  <a:schemeClr val="dk1"/>
                </a:solidFill>
                <a:latin typeface="Calibri"/>
                <a:ea typeface="Calibri"/>
                <a:cs typeface="Calibri"/>
                <a:sym typeface="Calibri"/>
              </a:defRPr>
            </a:lvl3pPr>
            <a:lvl4pPr marL="1828800" marR="0" lvl="3"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4pPr>
            <a:lvl5pPr marL="2286000" marR="0" lvl="4"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5pPr>
            <a:lvl6pPr marL="2743200" marR="0" lvl="5"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6pPr>
            <a:lvl7pPr marL="3200400" marR="0" lvl="6"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7pPr>
            <a:lvl8pPr marL="3657600" marR="0" lvl="7"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8pPr>
            <a:lvl9pPr marL="4114800" marR="0" lvl="8"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7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7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70" b="0" i="0" u="none" strike="noStrike" cap="none">
                <a:solidFill>
                  <a:srgbClr val="888888"/>
                </a:solidFill>
                <a:latin typeface="Calibri"/>
                <a:ea typeface="Calibri"/>
                <a:cs typeface="Calibri"/>
                <a:sym typeface="Calibri"/>
              </a:defRPr>
            </a:lvl1pPr>
            <a:lvl2pPr marL="0" marR="0" lvl="1" indent="0" algn="r" rtl="0">
              <a:spcBef>
                <a:spcPts val="0"/>
              </a:spcBef>
              <a:buNone/>
              <a:defRPr sz="1870" b="0" i="0" u="none" strike="noStrike" cap="none">
                <a:solidFill>
                  <a:srgbClr val="888888"/>
                </a:solidFill>
                <a:latin typeface="Calibri"/>
                <a:ea typeface="Calibri"/>
                <a:cs typeface="Calibri"/>
                <a:sym typeface="Calibri"/>
              </a:defRPr>
            </a:lvl2pPr>
            <a:lvl3pPr marL="0" marR="0" lvl="2" indent="0" algn="r" rtl="0">
              <a:spcBef>
                <a:spcPts val="0"/>
              </a:spcBef>
              <a:buNone/>
              <a:defRPr sz="1870" b="0" i="0" u="none" strike="noStrike" cap="none">
                <a:solidFill>
                  <a:srgbClr val="888888"/>
                </a:solidFill>
                <a:latin typeface="Calibri"/>
                <a:ea typeface="Calibri"/>
                <a:cs typeface="Calibri"/>
                <a:sym typeface="Calibri"/>
              </a:defRPr>
            </a:lvl3pPr>
            <a:lvl4pPr marL="0" marR="0" lvl="3" indent="0" algn="r" rtl="0">
              <a:spcBef>
                <a:spcPts val="0"/>
              </a:spcBef>
              <a:buNone/>
              <a:defRPr sz="1870" b="0" i="0" u="none" strike="noStrike" cap="none">
                <a:solidFill>
                  <a:srgbClr val="888888"/>
                </a:solidFill>
                <a:latin typeface="Calibri"/>
                <a:ea typeface="Calibri"/>
                <a:cs typeface="Calibri"/>
                <a:sym typeface="Calibri"/>
              </a:defRPr>
            </a:lvl4pPr>
            <a:lvl5pPr marL="0" marR="0" lvl="4" indent="0" algn="r" rtl="0">
              <a:spcBef>
                <a:spcPts val="0"/>
              </a:spcBef>
              <a:buNone/>
              <a:defRPr sz="1870" b="0" i="0" u="none" strike="noStrike" cap="none">
                <a:solidFill>
                  <a:srgbClr val="888888"/>
                </a:solidFill>
                <a:latin typeface="Calibri"/>
                <a:ea typeface="Calibri"/>
                <a:cs typeface="Calibri"/>
                <a:sym typeface="Calibri"/>
              </a:defRPr>
            </a:lvl5pPr>
            <a:lvl6pPr marL="0" marR="0" lvl="5" indent="0" algn="r" rtl="0">
              <a:spcBef>
                <a:spcPts val="0"/>
              </a:spcBef>
              <a:buNone/>
              <a:defRPr sz="1870" b="0" i="0" u="none" strike="noStrike" cap="none">
                <a:solidFill>
                  <a:srgbClr val="888888"/>
                </a:solidFill>
                <a:latin typeface="Calibri"/>
                <a:ea typeface="Calibri"/>
                <a:cs typeface="Calibri"/>
                <a:sym typeface="Calibri"/>
              </a:defRPr>
            </a:lvl6pPr>
            <a:lvl7pPr marL="0" marR="0" lvl="6" indent="0" algn="r" rtl="0">
              <a:spcBef>
                <a:spcPts val="0"/>
              </a:spcBef>
              <a:buNone/>
              <a:defRPr sz="1870" b="0" i="0" u="none" strike="noStrike" cap="none">
                <a:solidFill>
                  <a:srgbClr val="888888"/>
                </a:solidFill>
                <a:latin typeface="Calibri"/>
                <a:ea typeface="Calibri"/>
                <a:cs typeface="Calibri"/>
                <a:sym typeface="Calibri"/>
              </a:defRPr>
            </a:lvl7pPr>
            <a:lvl8pPr marL="0" marR="0" lvl="7" indent="0" algn="r" rtl="0">
              <a:spcBef>
                <a:spcPts val="0"/>
              </a:spcBef>
              <a:buNone/>
              <a:defRPr sz="1870" b="0" i="0" u="none" strike="noStrike" cap="none">
                <a:solidFill>
                  <a:srgbClr val="888888"/>
                </a:solidFill>
                <a:latin typeface="Calibri"/>
                <a:ea typeface="Calibri"/>
                <a:cs typeface="Calibri"/>
                <a:sym typeface="Calibri"/>
              </a:defRPr>
            </a:lvl8pPr>
            <a:lvl9pPr marL="0" marR="0" lvl="8" indent="0" algn="r" rtl="0">
              <a:spcBef>
                <a:spcPts val="0"/>
              </a:spcBef>
              <a:buNone/>
              <a:defRPr sz="187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atulyakumar98/pothole-detection-dataset"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kaggle.com/datasets/shrunmayshinde/road-obstacles-detection" TargetMode="External"/><Relationship Id="rId5" Type="http://schemas.openxmlformats.org/officeDocument/2006/relationships/hyperlink" Target="https://data.mendeley.com/datasets/xt5bjdhy5g/1" TargetMode="External"/><Relationship Id="rId4" Type="http://schemas.openxmlformats.org/officeDocument/2006/relationships/hyperlink" Target="https://www.kaggle.com/datasets/daviddjukic/pothole-detection"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3"/>
          <p:cNvGrpSpPr/>
          <p:nvPr/>
        </p:nvGrpSpPr>
        <p:grpSpPr>
          <a:xfrm>
            <a:off x="-19844" y="2054337"/>
            <a:ext cx="15876050" cy="1131577"/>
            <a:chOff x="-10768" y="8635086"/>
            <a:chExt cx="4040300" cy="444492"/>
          </a:xfrm>
        </p:grpSpPr>
        <p:sp>
          <p:nvSpPr>
            <p:cNvPr id="90" name="Google Shape;90;p13"/>
            <p:cNvSpPr/>
            <p:nvPr/>
          </p:nvSpPr>
          <p:spPr>
            <a:xfrm>
              <a:off x="-10768" y="8635086"/>
              <a:ext cx="3930947"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3600" b="1" u="sng" dirty="0">
                  <a:solidFill>
                    <a:schemeClr val="bg1"/>
                  </a:solidFill>
                  <a:latin typeface="Times New Roman" panose="02020603050405020304" pitchFamily="18" charset="0"/>
                  <a:ea typeface="Calibri"/>
                  <a:cs typeface="Times New Roman" panose="02020603050405020304" pitchFamily="18" charset="0"/>
                  <a:sym typeface="Calibri"/>
                </a:rPr>
                <a:t>Road Obstacles Detection using Deep Learning-based Systems in ADAS System</a:t>
              </a:r>
              <a:endParaRPr sz="3600" b="1" i="0" u="sng"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sp>
          <p:nvSpPr>
            <p:cNvPr id="91" name="Google Shape;91;p13"/>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pic>
        <p:nvPicPr>
          <p:cNvPr id="92" name="Google Shape;92;p13" descr="Icon&#10;&#10;Description automatically generated with medium confidence"/>
          <p:cNvPicPr preferRelativeResize="0"/>
          <p:nvPr/>
        </p:nvPicPr>
        <p:blipFill rotWithShape="1">
          <a:blip r:embed="rId3">
            <a:alphaModFix/>
          </a:blip>
          <a:srcRect/>
          <a:stretch/>
        </p:blipFill>
        <p:spPr>
          <a:xfrm>
            <a:off x="16439356" y="596040"/>
            <a:ext cx="1863359" cy="209387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grpSp>
        <p:nvGrpSpPr>
          <p:cNvPr id="94" name="Google Shape;94;p13"/>
          <p:cNvGrpSpPr/>
          <p:nvPr/>
        </p:nvGrpSpPr>
        <p:grpSpPr>
          <a:xfrm>
            <a:off x="-19844" y="5897957"/>
            <a:ext cx="4721938" cy="602741"/>
            <a:chOff x="601553" y="8642693"/>
            <a:chExt cx="3991830" cy="319878"/>
          </a:xfrm>
        </p:grpSpPr>
        <p:sp>
          <p:nvSpPr>
            <p:cNvPr id="95" name="Google Shape;95;p13"/>
            <p:cNvSpPr/>
            <p:nvPr/>
          </p:nvSpPr>
          <p:spPr>
            <a:xfrm>
              <a:off x="601553" y="8642693"/>
              <a:ext cx="3734795" cy="305985"/>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	   Presented by</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96" name="Google Shape;96;p13"/>
            <p:cNvSpPr/>
            <p:nvPr/>
          </p:nvSpPr>
          <p:spPr>
            <a:xfrm>
              <a:off x="4049331" y="8652248"/>
              <a:ext cx="544052" cy="310323"/>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nvGrpSpPr>
          <p:cNvPr id="97" name="Google Shape;97;p13"/>
          <p:cNvGrpSpPr/>
          <p:nvPr/>
        </p:nvGrpSpPr>
        <p:grpSpPr>
          <a:xfrm>
            <a:off x="14325601" y="5915960"/>
            <a:ext cx="4700949" cy="584737"/>
            <a:chOff x="-301759" y="8642690"/>
            <a:chExt cx="4225121" cy="354322"/>
          </a:xfrm>
        </p:grpSpPr>
        <p:sp>
          <p:nvSpPr>
            <p:cNvPr id="98" name="Google Shape;98;p13"/>
            <p:cNvSpPr/>
            <p:nvPr/>
          </p:nvSpPr>
          <p:spPr>
            <a:xfrm>
              <a:off x="122859" y="8642690"/>
              <a:ext cx="3800503"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	    Guided by</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99" name="Google Shape;99;p13"/>
            <p:cNvSpPr/>
            <p:nvPr/>
          </p:nvSpPr>
          <p:spPr>
            <a:xfrm>
              <a:off x="-301759" y="8642693"/>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00" name="Google Shape;100;p13"/>
          <p:cNvSpPr txBox="1"/>
          <p:nvPr/>
        </p:nvSpPr>
        <p:spPr>
          <a:xfrm>
            <a:off x="317578" y="6842208"/>
            <a:ext cx="4419600" cy="12310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Calibri"/>
              </a:rPr>
              <a:t>Shrunmay Shivaji Shinde</a:t>
            </a:r>
          </a:p>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Calibri"/>
              </a:rPr>
              <a:t>(112115148) – 4</a:t>
            </a:r>
            <a:r>
              <a:rPr lang="en-US" sz="2800" baseline="30000" dirty="0">
                <a:solidFill>
                  <a:schemeClr val="dk1"/>
                </a:solidFill>
                <a:latin typeface="Times New Roman" panose="02020603050405020304" pitchFamily="18" charset="0"/>
                <a:ea typeface="Calibri"/>
                <a:cs typeface="Times New Roman" panose="02020603050405020304" pitchFamily="18" charset="0"/>
                <a:sym typeface="Calibri"/>
              </a:rPr>
              <a:t>th</a:t>
            </a:r>
            <a:r>
              <a:rPr lang="en-US" sz="2800" dirty="0">
                <a:solidFill>
                  <a:schemeClr val="dk1"/>
                </a:solidFill>
                <a:latin typeface="Times New Roman" panose="02020603050405020304" pitchFamily="18" charset="0"/>
                <a:ea typeface="Calibri"/>
                <a:cs typeface="Times New Roman" panose="02020603050405020304" pitchFamily="18" charset="0"/>
                <a:sym typeface="Calibri"/>
              </a:rPr>
              <a:t> Semester</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1" name="Google Shape;101;p13"/>
          <p:cNvSpPr txBox="1"/>
          <p:nvPr/>
        </p:nvSpPr>
        <p:spPr>
          <a:xfrm>
            <a:off x="14445735" y="6819991"/>
            <a:ext cx="458081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Calibri"/>
              </a:rPr>
              <a:t>Dr. Meenakshi Choudhary</a:t>
            </a:r>
            <a:endParaRPr dirty="0">
              <a:latin typeface="Times New Roman" panose="02020603050405020304" pitchFamily="18" charset="0"/>
              <a:cs typeface="Times New Roman" panose="02020603050405020304" pitchFamily="18" charset="0"/>
            </a:endParaRPr>
          </a:p>
        </p:txBody>
      </p:sp>
      <p:sp>
        <p:nvSpPr>
          <p:cNvPr id="102" name="Google Shape;102;p13"/>
          <p:cNvSpPr txBox="1"/>
          <p:nvPr/>
        </p:nvSpPr>
        <p:spPr>
          <a:xfrm>
            <a:off x="5172884" y="7441165"/>
            <a:ext cx="8044578" cy="18158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panose="02020603050405020304" pitchFamily="18" charset="0"/>
                <a:cs typeface="Times New Roman" panose="02020603050405020304" pitchFamily="18" charset="0"/>
                <a:sym typeface="Times New Roman"/>
              </a:rPr>
              <a:t>Course</a:t>
            </a:r>
          </a:p>
          <a:p>
            <a:pPr marL="0" marR="0" lvl="0" indent="0" algn="ctr" rtl="0">
              <a:spcBef>
                <a:spcPts val="0"/>
              </a:spcBef>
              <a:spcAft>
                <a:spcPts val="0"/>
              </a:spcAft>
              <a:buNone/>
            </a:pPr>
            <a:r>
              <a:rPr lang="en-US" sz="2800" b="1" dirty="0">
                <a:solidFill>
                  <a:schemeClr val="dk1"/>
                </a:solidFill>
                <a:latin typeface="Times New Roman" panose="02020603050405020304" pitchFamily="18" charset="0"/>
                <a:cs typeface="Times New Roman" panose="02020603050405020304" pitchFamily="18" charset="0"/>
                <a:sym typeface="Times New Roman"/>
              </a:rPr>
              <a:t>Bachelors of Technology</a:t>
            </a:r>
          </a:p>
          <a:p>
            <a:pPr marL="0" marR="0" lvl="0" indent="0" algn="ctr" rtl="0">
              <a:spcBef>
                <a:spcPts val="0"/>
              </a:spcBef>
              <a:spcAft>
                <a:spcPts val="0"/>
              </a:spcAft>
              <a:buNone/>
            </a:pPr>
            <a:r>
              <a:rPr lang="en-US" sz="2800" dirty="0">
                <a:solidFill>
                  <a:schemeClr val="dk1"/>
                </a:solidFill>
                <a:latin typeface="Times New Roman" panose="02020603050405020304" pitchFamily="18" charset="0"/>
                <a:cs typeface="Times New Roman" panose="02020603050405020304" pitchFamily="18" charset="0"/>
                <a:sym typeface="Times New Roman"/>
              </a:rPr>
              <a:t>Branch</a:t>
            </a:r>
          </a:p>
          <a:p>
            <a:pPr marL="0" marR="0" lvl="0" indent="0" algn="ctr" rtl="0">
              <a:spcBef>
                <a:spcPts val="0"/>
              </a:spcBef>
              <a:spcAft>
                <a:spcPts val="0"/>
              </a:spcAft>
              <a:buNone/>
            </a:pPr>
            <a:r>
              <a:rPr lang="en-US" sz="2800" b="1" dirty="0">
                <a:solidFill>
                  <a:schemeClr val="dk1"/>
                </a:solidFill>
                <a:latin typeface="Times New Roman" panose="02020603050405020304" pitchFamily="18" charset="0"/>
                <a:cs typeface="Times New Roman" panose="02020603050405020304" pitchFamily="18" charset="0"/>
                <a:sym typeface="Times New Roman"/>
              </a:rPr>
              <a:t>Computer Science Engineering</a:t>
            </a:r>
            <a:endParaRPr sz="2800" b="1" dirty="0">
              <a:latin typeface="Times New Roman" panose="02020603050405020304" pitchFamily="18" charset="0"/>
              <a:cs typeface="Times New Roman" panose="02020603050405020304" pitchFamily="18" charset="0"/>
            </a:endParaRPr>
          </a:p>
        </p:txBody>
      </p:sp>
      <p:grpSp>
        <p:nvGrpSpPr>
          <p:cNvPr id="103" name="Google Shape;103;p13"/>
          <p:cNvGrpSpPr/>
          <p:nvPr/>
        </p:nvGrpSpPr>
        <p:grpSpPr>
          <a:xfrm>
            <a:off x="16237" y="9568581"/>
            <a:ext cx="19010314" cy="1112119"/>
            <a:chOff x="-2" y="9568581"/>
            <a:chExt cx="19010314" cy="1112119"/>
          </a:xfrm>
        </p:grpSpPr>
        <p:grpSp>
          <p:nvGrpSpPr>
            <p:cNvPr id="104" name="Google Shape;104;p13"/>
            <p:cNvGrpSpPr/>
            <p:nvPr/>
          </p:nvGrpSpPr>
          <p:grpSpPr>
            <a:xfrm>
              <a:off x="-2" y="9568581"/>
              <a:ext cx="19010314" cy="1112119"/>
              <a:chOff x="-324645" y="2222500"/>
              <a:chExt cx="22261686" cy="1302327"/>
            </a:xfrm>
          </p:grpSpPr>
          <p:sp>
            <p:nvSpPr>
              <p:cNvPr id="105" name="Google Shape;105;p13"/>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6" name="Google Shape;106;p13"/>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07" name="Google Shape;107;p13"/>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08" name="Google Shape;108;p13"/>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10" name="Google Shape;110;p13"/>
          <p:cNvSpPr txBox="1"/>
          <p:nvPr/>
        </p:nvSpPr>
        <p:spPr>
          <a:xfrm>
            <a:off x="665956" y="9786838"/>
            <a:ext cx="112776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a:t>
            </a:r>
            <a:endParaRPr sz="2800" b="1" dirty="0">
              <a:latin typeface="Times New Roman" panose="02020603050405020304" pitchFamily="18" charset="0"/>
              <a:cs typeface="Times New Roman" panose="02020603050405020304" pitchFamily="18" charset="0"/>
            </a:endParaRPr>
          </a:p>
        </p:txBody>
      </p:sp>
      <p:sp>
        <p:nvSpPr>
          <p:cNvPr id="111" name="Google Shape;111;p13"/>
          <p:cNvSpPr txBox="1">
            <a:spLocks noGrp="1"/>
          </p:cNvSpPr>
          <p:nvPr>
            <p:ph type="sldNum" idx="12"/>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a:t>
            </a:fld>
            <a:endParaRPr>
              <a:solidFill>
                <a:schemeClr val="lt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E0C7FEE-3C8F-B2CE-E95D-6E83146E5335}"/>
              </a:ext>
            </a:extLst>
          </p:cNvPr>
          <p:cNvPicPr>
            <a:picLocks noChangeAspect="1"/>
          </p:cNvPicPr>
          <p:nvPr/>
        </p:nvPicPr>
        <p:blipFill>
          <a:blip r:embed="rId4"/>
          <a:stretch>
            <a:fillRect/>
          </a:stretch>
        </p:blipFill>
        <p:spPr>
          <a:xfrm>
            <a:off x="16033407" y="240487"/>
            <a:ext cx="2759466" cy="2736041"/>
          </a:xfrm>
          <a:prstGeom prst="rect">
            <a:avLst/>
          </a:prstGeom>
        </p:spPr>
      </p:pic>
      <p:pic>
        <p:nvPicPr>
          <p:cNvPr id="6" name="Picture 5">
            <a:extLst>
              <a:ext uri="{FF2B5EF4-FFF2-40B4-BE49-F238E27FC236}">
                <a16:creationId xmlns:a16="http://schemas.microsoft.com/office/drawing/2014/main" id="{6C0B85CD-1C37-35FB-1874-A486CD18DD96}"/>
              </a:ext>
            </a:extLst>
          </p:cNvPr>
          <p:cNvPicPr>
            <a:picLocks noChangeAspect="1"/>
          </p:cNvPicPr>
          <p:nvPr/>
        </p:nvPicPr>
        <p:blipFill>
          <a:blip r:embed="rId5"/>
          <a:stretch>
            <a:fillRect/>
          </a:stretch>
        </p:blipFill>
        <p:spPr>
          <a:xfrm>
            <a:off x="6236680" y="3834575"/>
            <a:ext cx="5916986" cy="3127673"/>
          </a:xfrm>
          <a:prstGeom prst="rect">
            <a:avLst/>
          </a:prstGeom>
        </p:spPr>
      </p:pic>
      <p:sp>
        <p:nvSpPr>
          <p:cNvPr id="2" name="TextBox 1">
            <a:extLst>
              <a:ext uri="{FF2B5EF4-FFF2-40B4-BE49-F238E27FC236}">
                <a16:creationId xmlns:a16="http://schemas.microsoft.com/office/drawing/2014/main" id="{C55FDE44-2D05-B843-3CFD-C7C987F0AEC6}"/>
              </a:ext>
            </a:extLst>
          </p:cNvPr>
          <p:cNvSpPr txBox="1"/>
          <p:nvPr/>
        </p:nvSpPr>
        <p:spPr>
          <a:xfrm>
            <a:off x="-19844" y="1347350"/>
            <a:ext cx="6445523" cy="553998"/>
          </a:xfrm>
          <a:prstGeom prst="rect">
            <a:avLst/>
          </a:prstGeom>
          <a:noFill/>
        </p:spPr>
        <p:txBody>
          <a:bodyPr wrap="square" rtlCol="0">
            <a:spAutoFit/>
          </a:bodyPr>
          <a:lstStyle/>
          <a:p>
            <a:pPr algn="just"/>
            <a:r>
              <a:rPr lang="en-IN" sz="3000" b="1" dirty="0">
                <a:latin typeface="Times New Roman" panose="02020603050405020304" pitchFamily="18" charset="0"/>
                <a:cs typeface="Times New Roman" panose="02020603050405020304" pitchFamily="18" charset="0"/>
              </a:rPr>
              <a:t>B.Tech Project 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10</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57" name="Google Shape;257;p22"/>
          <p:cNvGrpSpPr/>
          <p:nvPr/>
        </p:nvGrpSpPr>
        <p:grpSpPr>
          <a:xfrm>
            <a:off x="-2" y="9568581"/>
            <a:ext cx="19010314" cy="1112119"/>
            <a:chOff x="-2" y="9568581"/>
            <a:chExt cx="19010314" cy="1112119"/>
          </a:xfrm>
        </p:grpSpPr>
        <p:grpSp>
          <p:nvGrpSpPr>
            <p:cNvPr id="258" name="Google Shape;258;p22"/>
            <p:cNvGrpSpPr/>
            <p:nvPr/>
          </p:nvGrpSpPr>
          <p:grpSpPr>
            <a:xfrm>
              <a:off x="-2" y="9568581"/>
              <a:ext cx="19010314" cy="1112119"/>
              <a:chOff x="-324645" y="2222500"/>
              <a:chExt cx="22261686" cy="1302327"/>
            </a:xfrm>
          </p:grpSpPr>
          <p:sp>
            <p:nvSpPr>
              <p:cNvPr id="259" name="Google Shape;259;p22"/>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60" name="Google Shape;260;p22"/>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61" name="Google Shape;261;p22"/>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62" name="Google Shape;262;p22"/>
          <p:cNvSpPr txBox="1"/>
          <p:nvPr/>
        </p:nvSpPr>
        <p:spPr>
          <a:xfrm>
            <a:off x="665955" y="9771598"/>
            <a:ext cx="12340911" cy="523180"/>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a:t>
            </a:r>
            <a:endParaRPr sz="2800" dirty="0">
              <a:latin typeface="Times New Roman" panose="02020603050405020304" pitchFamily="18" charset="0"/>
              <a:cs typeface="Times New Roman" panose="02020603050405020304" pitchFamily="18" charset="0"/>
            </a:endParaRPr>
          </a:p>
        </p:txBody>
      </p:sp>
      <p:sp>
        <p:nvSpPr>
          <p:cNvPr id="263" name="Google Shape;263;p22"/>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64" name="Google Shape;264;p22"/>
          <p:cNvSpPr txBox="1"/>
          <p:nvPr/>
        </p:nvSpPr>
        <p:spPr>
          <a:xfrm>
            <a:off x="17658556" y="9994900"/>
            <a:ext cx="1123156" cy="269008"/>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10</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265" name="Google Shape;265;p22"/>
          <p:cNvGrpSpPr/>
          <p:nvPr/>
        </p:nvGrpSpPr>
        <p:grpSpPr>
          <a:xfrm>
            <a:off x="-3939" y="499939"/>
            <a:ext cx="15071695" cy="827997"/>
            <a:chOff x="-16184" y="8640158"/>
            <a:chExt cx="4045716" cy="439423"/>
          </a:xfrm>
        </p:grpSpPr>
        <p:sp>
          <p:nvSpPr>
            <p:cNvPr id="266" name="Google Shape;266;p22"/>
            <p:cNvSpPr/>
            <p:nvPr/>
          </p:nvSpPr>
          <p:spPr>
            <a:xfrm>
              <a:off x="-16184" y="8640161"/>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Proposed Methodology</a:t>
              </a:r>
              <a:endParaRPr dirty="0">
                <a:latin typeface="Times New Roman" panose="02020603050405020304" pitchFamily="18" charset="0"/>
                <a:cs typeface="Times New Roman" panose="02020603050405020304" pitchFamily="18" charset="0"/>
              </a:endParaRPr>
            </a:p>
            <a:p>
              <a:pPr marL="457200" marR="0" lvl="1" rtl="0">
                <a:spcBef>
                  <a:spcPts val="0"/>
                </a:spcBef>
                <a:spcAft>
                  <a:spcPts val="0"/>
                </a:spcAft>
              </a:pPr>
              <a:endParaRPr lang="en-IN" sz="5400"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rtl="0">
                <a:spcBef>
                  <a:spcPts val="0"/>
                </a:spcBef>
                <a:spcAft>
                  <a:spcPts val="0"/>
                </a:spcAft>
              </a:pPr>
              <a:r>
                <a:rPr lang="en-IN" sz="3000" b="1" dirty="0">
                  <a:solidFill>
                    <a:schemeClr val="tx1"/>
                  </a:solidFill>
                  <a:latin typeface="Times New Roman" panose="02020603050405020304" pitchFamily="18" charset="0"/>
                  <a:ea typeface="Calibri"/>
                  <a:cs typeface="Times New Roman" panose="02020603050405020304" pitchFamily="18" charset="0"/>
                  <a:sym typeface="Calibri"/>
                </a:rPr>
                <a:t>i. </a:t>
              </a:r>
              <a:r>
                <a:rPr lang="en-IN" sz="30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Data Preprocessing:</a:t>
              </a:r>
            </a:p>
            <a:p>
              <a:pPr marL="914400" marR="0" lvl="1" indent="-457200" rtl="0">
                <a:lnSpc>
                  <a:spcPct val="150000"/>
                </a:lnSpc>
                <a:spcBef>
                  <a:spcPts val="0"/>
                </a:spcBef>
                <a:spcAft>
                  <a:spcPts val="0"/>
                </a:spcAft>
                <a:buFont typeface="Arial" panose="020B0604020202020204" pitchFamily="34" charset="0"/>
                <a:buChar char="•"/>
              </a:pP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Defining the Input Shape.</a:t>
              </a:r>
            </a:p>
            <a:p>
              <a:pPr marL="914400" marR="0" lvl="1" indent="-457200" rtl="0">
                <a:lnSpc>
                  <a:spcPct val="150000"/>
                </a:lnSpc>
                <a:spcBef>
                  <a:spcPts val="0"/>
                </a:spcBef>
                <a:spcAft>
                  <a:spcPts val="0"/>
                </a:spcAft>
                <a:buFont typeface="Arial" panose="020B0604020202020204" pitchFamily="34" charset="0"/>
                <a:buChar char="•"/>
              </a:pPr>
              <a:r>
                <a:rPr lang="en-IN" sz="2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Image Augmentation.</a:t>
              </a:r>
            </a:p>
            <a:p>
              <a:pPr marL="457200" marR="0" lvl="1" rtl="0">
                <a:spcBef>
                  <a:spcPts val="0"/>
                </a:spcBef>
                <a:spcAft>
                  <a:spcPts val="0"/>
                </a:spcAft>
              </a:pPr>
              <a:endParaRPr lang="en-IN" sz="30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rtl="0">
                <a:spcBef>
                  <a:spcPts val="0"/>
                </a:spcBef>
                <a:spcAft>
                  <a:spcPts val="0"/>
                </a:spcAft>
              </a:pPr>
              <a:endParaRPr sz="30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67" name="Google Shape;267;p22"/>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pic>
        <p:nvPicPr>
          <p:cNvPr id="11" name="Picture 10">
            <a:extLst>
              <a:ext uri="{FF2B5EF4-FFF2-40B4-BE49-F238E27FC236}">
                <a16:creationId xmlns:a16="http://schemas.microsoft.com/office/drawing/2014/main" id="{31C74BFC-992B-06DD-00D8-FEFC63A1BB16}"/>
              </a:ext>
            </a:extLst>
          </p:cNvPr>
          <p:cNvPicPr>
            <a:picLocks noChangeAspect="1"/>
          </p:cNvPicPr>
          <p:nvPr/>
        </p:nvPicPr>
        <p:blipFill>
          <a:blip r:embed="rId3"/>
          <a:stretch>
            <a:fillRect/>
          </a:stretch>
        </p:blipFill>
        <p:spPr>
          <a:xfrm>
            <a:off x="8489362" y="1355908"/>
            <a:ext cx="9614967" cy="1812051"/>
          </a:xfrm>
          <a:prstGeom prst="rect">
            <a:avLst/>
          </a:prstGeom>
        </p:spPr>
      </p:pic>
      <p:pic>
        <p:nvPicPr>
          <p:cNvPr id="13" name="Picture 12">
            <a:extLst>
              <a:ext uri="{FF2B5EF4-FFF2-40B4-BE49-F238E27FC236}">
                <a16:creationId xmlns:a16="http://schemas.microsoft.com/office/drawing/2014/main" id="{E85073A6-199E-5068-CC7D-343CB55770D4}"/>
              </a:ext>
            </a:extLst>
          </p:cNvPr>
          <p:cNvPicPr>
            <a:picLocks noChangeAspect="1"/>
          </p:cNvPicPr>
          <p:nvPr/>
        </p:nvPicPr>
        <p:blipFill>
          <a:blip r:embed="rId4"/>
          <a:stretch>
            <a:fillRect/>
          </a:stretch>
        </p:blipFill>
        <p:spPr>
          <a:xfrm>
            <a:off x="8470309" y="3185745"/>
            <a:ext cx="9653075" cy="1781148"/>
          </a:xfrm>
          <a:prstGeom prst="rect">
            <a:avLst/>
          </a:prstGeom>
        </p:spPr>
      </p:pic>
      <p:pic>
        <p:nvPicPr>
          <p:cNvPr id="15" name="Picture 14">
            <a:extLst>
              <a:ext uri="{FF2B5EF4-FFF2-40B4-BE49-F238E27FC236}">
                <a16:creationId xmlns:a16="http://schemas.microsoft.com/office/drawing/2014/main" id="{8AAD549A-E2A6-75CF-CACE-17C25DD00EB2}"/>
              </a:ext>
            </a:extLst>
          </p:cNvPr>
          <p:cNvPicPr>
            <a:picLocks noChangeAspect="1"/>
          </p:cNvPicPr>
          <p:nvPr/>
        </p:nvPicPr>
        <p:blipFill>
          <a:blip r:embed="rId5"/>
          <a:stretch>
            <a:fillRect/>
          </a:stretch>
        </p:blipFill>
        <p:spPr>
          <a:xfrm>
            <a:off x="8470309" y="4953414"/>
            <a:ext cx="9653075" cy="1781148"/>
          </a:xfrm>
          <a:prstGeom prst="rect">
            <a:avLst/>
          </a:prstGeom>
        </p:spPr>
      </p:pic>
      <p:pic>
        <p:nvPicPr>
          <p:cNvPr id="17" name="Picture 16">
            <a:extLst>
              <a:ext uri="{FF2B5EF4-FFF2-40B4-BE49-F238E27FC236}">
                <a16:creationId xmlns:a16="http://schemas.microsoft.com/office/drawing/2014/main" id="{A0413F91-B11A-EEA4-27C6-A296341C9038}"/>
              </a:ext>
            </a:extLst>
          </p:cNvPr>
          <p:cNvPicPr>
            <a:picLocks noChangeAspect="1"/>
          </p:cNvPicPr>
          <p:nvPr/>
        </p:nvPicPr>
        <p:blipFill>
          <a:blip r:embed="rId6"/>
          <a:stretch>
            <a:fillRect/>
          </a:stretch>
        </p:blipFill>
        <p:spPr>
          <a:xfrm>
            <a:off x="8436241" y="6800478"/>
            <a:ext cx="9687143" cy="1801381"/>
          </a:xfrm>
          <a:prstGeom prst="rect">
            <a:avLst/>
          </a:prstGeom>
        </p:spPr>
      </p:pic>
      <p:sp>
        <p:nvSpPr>
          <p:cNvPr id="2" name="TextBox 1">
            <a:extLst>
              <a:ext uri="{FF2B5EF4-FFF2-40B4-BE49-F238E27FC236}">
                <a16:creationId xmlns:a16="http://schemas.microsoft.com/office/drawing/2014/main" id="{6D156895-6546-B122-A0CA-AEB20360E5A2}"/>
              </a:ext>
            </a:extLst>
          </p:cNvPr>
          <p:cNvSpPr txBox="1"/>
          <p:nvPr/>
        </p:nvSpPr>
        <p:spPr>
          <a:xfrm>
            <a:off x="7559040" y="1965960"/>
            <a:ext cx="609600" cy="707886"/>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a:t>
            </a:r>
          </a:p>
        </p:txBody>
      </p:sp>
      <p:sp>
        <p:nvSpPr>
          <p:cNvPr id="3" name="TextBox 2">
            <a:extLst>
              <a:ext uri="{FF2B5EF4-FFF2-40B4-BE49-F238E27FC236}">
                <a16:creationId xmlns:a16="http://schemas.microsoft.com/office/drawing/2014/main" id="{D732AE9A-D06E-2ED4-7F41-C960CDA33A8A}"/>
              </a:ext>
            </a:extLst>
          </p:cNvPr>
          <p:cNvSpPr txBox="1"/>
          <p:nvPr/>
        </p:nvSpPr>
        <p:spPr>
          <a:xfrm>
            <a:off x="7589520" y="3825240"/>
            <a:ext cx="609600" cy="707886"/>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b.)</a:t>
            </a:r>
          </a:p>
        </p:txBody>
      </p:sp>
      <p:sp>
        <p:nvSpPr>
          <p:cNvPr id="4" name="TextBox 3">
            <a:extLst>
              <a:ext uri="{FF2B5EF4-FFF2-40B4-BE49-F238E27FC236}">
                <a16:creationId xmlns:a16="http://schemas.microsoft.com/office/drawing/2014/main" id="{AC84DB6E-E9C9-8B21-F1ED-179E74FA2A67}"/>
              </a:ext>
            </a:extLst>
          </p:cNvPr>
          <p:cNvSpPr txBox="1"/>
          <p:nvPr/>
        </p:nvSpPr>
        <p:spPr>
          <a:xfrm>
            <a:off x="7533877" y="5562600"/>
            <a:ext cx="650003" cy="707886"/>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c.)</a:t>
            </a:r>
          </a:p>
        </p:txBody>
      </p:sp>
      <p:sp>
        <p:nvSpPr>
          <p:cNvPr id="5" name="TextBox 4">
            <a:extLst>
              <a:ext uri="{FF2B5EF4-FFF2-40B4-BE49-F238E27FC236}">
                <a16:creationId xmlns:a16="http://schemas.microsoft.com/office/drawing/2014/main" id="{1EFD9D42-2BFD-0E0B-8386-5AE816E0A5BA}"/>
              </a:ext>
            </a:extLst>
          </p:cNvPr>
          <p:cNvSpPr txBox="1"/>
          <p:nvPr/>
        </p:nvSpPr>
        <p:spPr>
          <a:xfrm>
            <a:off x="7533877" y="7620000"/>
            <a:ext cx="665243" cy="707886"/>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a:t>
            </a:r>
          </a:p>
        </p:txBody>
      </p:sp>
      <p:sp>
        <p:nvSpPr>
          <p:cNvPr id="6" name="TextBox 5">
            <a:extLst>
              <a:ext uri="{FF2B5EF4-FFF2-40B4-BE49-F238E27FC236}">
                <a16:creationId xmlns:a16="http://schemas.microsoft.com/office/drawing/2014/main" id="{07A77E83-3B90-591E-6EB8-A3A5328D099D}"/>
              </a:ext>
            </a:extLst>
          </p:cNvPr>
          <p:cNvSpPr txBox="1"/>
          <p:nvPr/>
        </p:nvSpPr>
        <p:spPr>
          <a:xfrm>
            <a:off x="9311640" y="8625514"/>
            <a:ext cx="1278938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 Rotation Range , b.) Vertical Flip, c.) Width Shift Range, d.) Brightness Range</a:t>
            </a:r>
          </a:p>
        </p:txBody>
      </p:sp>
      <p:sp>
        <p:nvSpPr>
          <p:cNvPr id="7" name="TextBox 6">
            <a:extLst>
              <a:ext uri="{FF2B5EF4-FFF2-40B4-BE49-F238E27FC236}">
                <a16:creationId xmlns:a16="http://schemas.microsoft.com/office/drawing/2014/main" id="{AAD6974A-2074-D7F6-66EC-D1DE82DFB973}"/>
              </a:ext>
            </a:extLst>
          </p:cNvPr>
          <p:cNvSpPr txBox="1"/>
          <p:nvPr/>
        </p:nvSpPr>
        <p:spPr>
          <a:xfrm>
            <a:off x="7858878" y="8579377"/>
            <a:ext cx="1798320" cy="430887"/>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Figure 2:</a:t>
            </a:r>
          </a:p>
        </p:txBody>
      </p:sp>
      <p:sp>
        <p:nvSpPr>
          <p:cNvPr id="8" name="TextBox 7">
            <a:extLst>
              <a:ext uri="{FF2B5EF4-FFF2-40B4-BE49-F238E27FC236}">
                <a16:creationId xmlns:a16="http://schemas.microsoft.com/office/drawing/2014/main" id="{C72F221E-C2B4-C09C-1429-B3CF67DF5BBC}"/>
              </a:ext>
            </a:extLst>
          </p:cNvPr>
          <p:cNvSpPr txBox="1"/>
          <p:nvPr/>
        </p:nvSpPr>
        <p:spPr>
          <a:xfrm>
            <a:off x="7894320" y="9025624"/>
            <a:ext cx="9764236"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Source: www.analyticsvidhya.com</a:t>
            </a:r>
          </a:p>
        </p:txBody>
      </p:sp>
    </p:spTree>
    <p:extLst>
      <p:ext uri="{BB962C8B-B14F-4D97-AF65-F5344CB8AC3E}">
        <p14:creationId xmlns:p14="http://schemas.microsoft.com/office/powerpoint/2010/main" val="2607042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11</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187" name="Google Shape;187;p18"/>
          <p:cNvGrpSpPr/>
          <p:nvPr/>
        </p:nvGrpSpPr>
        <p:grpSpPr>
          <a:xfrm>
            <a:off x="-2" y="9568581"/>
            <a:ext cx="19010314" cy="1112119"/>
            <a:chOff x="-2" y="9568581"/>
            <a:chExt cx="19010314" cy="1112119"/>
          </a:xfrm>
        </p:grpSpPr>
        <p:grpSp>
          <p:nvGrpSpPr>
            <p:cNvPr id="188" name="Google Shape;188;p18"/>
            <p:cNvGrpSpPr/>
            <p:nvPr/>
          </p:nvGrpSpPr>
          <p:grpSpPr>
            <a:xfrm>
              <a:off x="-2" y="9568581"/>
              <a:ext cx="19010314" cy="1112119"/>
              <a:chOff x="-324645" y="2222500"/>
              <a:chExt cx="22261686" cy="1302327"/>
            </a:xfrm>
          </p:grpSpPr>
          <p:sp>
            <p:nvSpPr>
              <p:cNvPr id="189" name="Google Shape;189;p1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90" name="Google Shape;190;p1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91" name="Google Shape;191;p1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92" name="Google Shape;192;p18"/>
          <p:cNvSpPr txBox="1"/>
          <p:nvPr/>
        </p:nvSpPr>
        <p:spPr>
          <a:xfrm>
            <a:off x="665955" y="9771598"/>
            <a:ext cx="12440563" cy="523180"/>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a:t>
            </a:r>
            <a:endParaRPr sz="2800" dirty="0">
              <a:latin typeface="Times New Roman" panose="02020603050405020304" pitchFamily="18" charset="0"/>
              <a:cs typeface="Times New Roman" panose="02020603050405020304" pitchFamily="18" charset="0"/>
            </a:endParaRPr>
          </a:p>
        </p:txBody>
      </p:sp>
      <p:sp>
        <p:nvSpPr>
          <p:cNvPr id="193" name="Google Shape;193;p1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94" name="Google Shape;194;p18"/>
          <p:cNvSpPr txBox="1"/>
          <p:nvPr/>
        </p:nvSpPr>
        <p:spPr>
          <a:xfrm>
            <a:off x="18044968" y="9771598"/>
            <a:ext cx="645829" cy="528103"/>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11</a:t>
            </a:fld>
            <a:endParaRPr sz="1870" dirty="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95" name="Google Shape;195;p18"/>
          <p:cNvGrpSpPr/>
          <p:nvPr/>
        </p:nvGrpSpPr>
        <p:grpSpPr>
          <a:xfrm>
            <a:off x="-3939" y="726604"/>
            <a:ext cx="15071695" cy="827992"/>
            <a:chOff x="-16184" y="8640158"/>
            <a:chExt cx="4045716" cy="439420"/>
          </a:xfrm>
        </p:grpSpPr>
        <p:sp>
          <p:nvSpPr>
            <p:cNvPr id="196" name="Google Shape;196;p1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Proposed Methodology</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97" name="Google Shape;197;p1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98" name="Google Shape;198;p18"/>
          <p:cNvSpPr txBox="1"/>
          <p:nvPr/>
        </p:nvSpPr>
        <p:spPr>
          <a:xfrm>
            <a:off x="336970" y="1978047"/>
            <a:ext cx="18111764" cy="2985392"/>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buClr>
                <a:schemeClr val="dk1"/>
              </a:buClr>
              <a:buSzPts val="3600"/>
            </a:pPr>
            <a:r>
              <a:rPr lang="en-IN" sz="3000" b="1" dirty="0">
                <a:latin typeface="Times New Roman" panose="02020603050405020304" pitchFamily="18" charset="0"/>
                <a:cs typeface="Times New Roman" panose="02020603050405020304" pitchFamily="18" charset="0"/>
              </a:rPr>
              <a:t>ii. Transfer Learning using fine tuning</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Loading the models from </a:t>
            </a:r>
            <a:r>
              <a:rPr lang="en-IN" sz="2600" dirty="0" err="1">
                <a:latin typeface="Times New Roman" panose="02020603050405020304" pitchFamily="18" charset="0"/>
                <a:cs typeface="Times New Roman" panose="02020603050405020304" pitchFamily="18" charset="0"/>
              </a:rPr>
              <a:t>Keras</a:t>
            </a:r>
            <a:r>
              <a:rPr lang="en-IN" sz="2600" dirty="0">
                <a:latin typeface="Times New Roman" panose="02020603050405020304" pitchFamily="18" charset="0"/>
                <a:cs typeface="Times New Roman" panose="02020603050405020304" pitchFamily="18" charset="0"/>
              </a:rPr>
              <a:t> official documentation: </a:t>
            </a:r>
            <a:r>
              <a:rPr lang="en-IN" sz="2600" dirty="0">
                <a:latin typeface="Times New Roman" panose="02020603050405020304" pitchFamily="18" charset="0"/>
                <a:cs typeface="Times New Roman" panose="02020603050405020304" pitchFamily="18" charset="0"/>
                <a:hlinkClick r:id="rId3"/>
              </a:rPr>
              <a:t>https://keras.io/api/applications/</a:t>
            </a:r>
            <a:endParaRPr lang="en-IN" sz="2600" dirty="0">
              <a:latin typeface="Times New Roman" panose="02020603050405020304" pitchFamily="18" charset="0"/>
              <a:cs typeface="Times New Roman" panose="02020603050405020304" pitchFamily="18" charset="0"/>
            </a:endParaRP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Applying Fine Tuning and making some layers Trainable for our dataset.</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Defining new Classification Layer based on our requirements.</a:t>
            </a:r>
          </a:p>
          <a:p>
            <a:pPr marR="0" lvl="0" algn="l" rtl="0">
              <a:spcBef>
                <a:spcPts val="0"/>
              </a:spcBef>
              <a:spcAft>
                <a:spcPts val="0"/>
              </a:spcAft>
              <a:buClr>
                <a:schemeClr val="dk1"/>
              </a:buClr>
              <a:buSzPts val="3600"/>
            </a:pPr>
            <a:endParaRPr sz="2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F88993C-E7E7-665D-D53A-F90C0B296236}"/>
              </a:ext>
            </a:extLst>
          </p:cNvPr>
          <p:cNvPicPr>
            <a:picLocks noChangeAspect="1"/>
          </p:cNvPicPr>
          <p:nvPr/>
        </p:nvPicPr>
        <p:blipFill>
          <a:blip r:embed="rId4"/>
          <a:stretch>
            <a:fillRect/>
          </a:stretch>
        </p:blipFill>
        <p:spPr>
          <a:xfrm>
            <a:off x="5457031" y="4519318"/>
            <a:ext cx="8096250" cy="4328561"/>
          </a:xfrm>
          <a:prstGeom prst="rect">
            <a:avLst/>
          </a:prstGeom>
        </p:spPr>
      </p:pic>
      <p:sp>
        <p:nvSpPr>
          <p:cNvPr id="2" name="TextBox 1">
            <a:extLst>
              <a:ext uri="{FF2B5EF4-FFF2-40B4-BE49-F238E27FC236}">
                <a16:creationId xmlns:a16="http://schemas.microsoft.com/office/drawing/2014/main" id="{807D834F-F775-6565-9A15-DFB6AB311B0A}"/>
              </a:ext>
            </a:extLst>
          </p:cNvPr>
          <p:cNvSpPr txBox="1"/>
          <p:nvPr/>
        </p:nvSpPr>
        <p:spPr>
          <a:xfrm>
            <a:off x="5457031" y="8847879"/>
            <a:ext cx="8096250" cy="400110"/>
          </a:xfrm>
          <a:prstGeom prst="rect">
            <a:avLst/>
          </a:prstGeom>
          <a:noFill/>
        </p:spPr>
        <p:txBody>
          <a:bodyPr wrap="square" rtlCol="0">
            <a:spAutoFit/>
          </a:bodyPr>
          <a:lstStyle/>
          <a:p>
            <a:pPr algn="ctr"/>
            <a:r>
              <a:rPr lang="en-IN" sz="2000">
                <a:latin typeface="Times New Roman" panose="02020603050405020304" pitchFamily="18" charset="0"/>
                <a:cs typeface="Times New Roman" panose="02020603050405020304" pitchFamily="18" charset="0"/>
              </a:rPr>
              <a:t>Figure 3: </a:t>
            </a:r>
            <a:r>
              <a:rPr lang="en-IN" sz="2000" dirty="0">
                <a:latin typeface="Times New Roman" panose="02020603050405020304" pitchFamily="18" charset="0"/>
                <a:cs typeface="Times New Roman" panose="02020603050405020304" pitchFamily="18" charset="0"/>
              </a:rPr>
              <a:t>Transfer Learning Using Fine Tuning</a:t>
            </a:r>
          </a:p>
        </p:txBody>
      </p:sp>
      <p:sp>
        <p:nvSpPr>
          <p:cNvPr id="4" name="TextBox 3">
            <a:extLst>
              <a:ext uri="{FF2B5EF4-FFF2-40B4-BE49-F238E27FC236}">
                <a16:creationId xmlns:a16="http://schemas.microsoft.com/office/drawing/2014/main" id="{84AA8017-64D1-7B70-641A-F1A0C542E85E}"/>
              </a:ext>
            </a:extLst>
          </p:cNvPr>
          <p:cNvSpPr txBox="1"/>
          <p:nvPr/>
        </p:nvSpPr>
        <p:spPr>
          <a:xfrm>
            <a:off x="5457031" y="9113520"/>
            <a:ext cx="6171089"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Source: www.researchgate.net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12</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151" name="Google Shape;151;p16"/>
          <p:cNvGrpSpPr/>
          <p:nvPr/>
        </p:nvGrpSpPr>
        <p:grpSpPr>
          <a:xfrm>
            <a:off x="-2" y="9568581"/>
            <a:ext cx="19010314" cy="1112119"/>
            <a:chOff x="-2" y="9568581"/>
            <a:chExt cx="19010314" cy="1112119"/>
          </a:xfrm>
        </p:grpSpPr>
        <p:grpSp>
          <p:nvGrpSpPr>
            <p:cNvPr id="152" name="Google Shape;152;p16"/>
            <p:cNvGrpSpPr/>
            <p:nvPr/>
          </p:nvGrpSpPr>
          <p:grpSpPr>
            <a:xfrm>
              <a:off x="-2" y="9568581"/>
              <a:ext cx="19010314" cy="1112119"/>
              <a:chOff x="-324645" y="2222500"/>
              <a:chExt cx="22261686" cy="1302327"/>
            </a:xfrm>
          </p:grpSpPr>
          <p:sp>
            <p:nvSpPr>
              <p:cNvPr id="153"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4"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55"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56" name="Google Shape;156;p16"/>
          <p:cNvSpPr txBox="1"/>
          <p:nvPr/>
        </p:nvSpPr>
        <p:spPr>
          <a:xfrm>
            <a:off x="665956" y="9771598"/>
            <a:ext cx="1198324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panose="02020603050405020304" pitchFamily="18" charset="0"/>
                <a:cs typeface="Times New Roman" panose="02020603050405020304" pitchFamily="18" charset="0"/>
                <a:sym typeface="Times New Roman"/>
              </a:rPr>
              <a:t> Indian Institute of Information Technology, Pune</a:t>
            </a:r>
            <a:endParaRPr lang="en-US" sz="2800" b="1" dirty="0">
              <a:latin typeface="Times New Roman" panose="02020603050405020304" pitchFamily="18" charset="0"/>
              <a:cs typeface="Times New Roman" panose="02020603050405020304" pitchFamily="18" charset="0"/>
            </a:endParaRPr>
          </a:p>
        </p:txBody>
      </p:sp>
      <p:sp>
        <p:nvSpPr>
          <p:cNvPr id="157" name="Google Shape;157;p1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8" name="Google Shape;158;p16"/>
          <p:cNvSpPr txBox="1"/>
          <p:nvPr/>
        </p:nvSpPr>
        <p:spPr>
          <a:xfrm>
            <a:off x="18070958" y="9911198"/>
            <a:ext cx="619839" cy="54100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12</a:t>
            </a:fld>
            <a:endParaRPr sz="1870" dirty="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59" name="Google Shape;159;p16"/>
          <p:cNvGrpSpPr/>
          <p:nvPr/>
        </p:nvGrpSpPr>
        <p:grpSpPr>
          <a:xfrm>
            <a:off x="-26281" y="759460"/>
            <a:ext cx="15071695" cy="827992"/>
            <a:chOff x="-16184" y="8640158"/>
            <a:chExt cx="4045716" cy="439420"/>
          </a:xfrm>
        </p:grpSpPr>
        <p:sp>
          <p:nvSpPr>
            <p:cNvPr id="160" name="Google Shape;160;p1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algn="just"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Proposed Methodology</a:t>
              </a: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61" name="Google Shape;161;p1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62" name="Google Shape;162;p16"/>
          <p:cNvSpPr txBox="1"/>
          <p:nvPr/>
        </p:nvSpPr>
        <p:spPr>
          <a:xfrm>
            <a:off x="170656" y="1970484"/>
            <a:ext cx="18669000" cy="3185447"/>
          </a:xfrm>
          <a:prstGeom prst="rect">
            <a:avLst/>
          </a:prstGeom>
          <a:noFill/>
          <a:ln>
            <a:noFill/>
          </a:ln>
        </p:spPr>
        <p:txBody>
          <a:bodyPr spcFirstLastPara="1" wrap="square" lIns="91425" tIns="45700" rIns="91425" bIns="45700" anchor="t" anchorCtr="0">
            <a:spAutoFit/>
          </a:bodyPr>
          <a:lstStyle/>
          <a:p>
            <a:pPr marL="228600" marR="0" lvl="0" algn="just" rtl="0">
              <a:lnSpc>
                <a:spcPct val="150000"/>
              </a:lnSpc>
              <a:spcBef>
                <a:spcPts val="0"/>
              </a:spcBef>
              <a:spcAft>
                <a:spcPts val="0"/>
              </a:spcAft>
              <a:buClr>
                <a:schemeClr val="dk1"/>
              </a:buClr>
              <a:buSzPts val="3600"/>
            </a:pPr>
            <a:r>
              <a:rPr lang="en-US" sz="3000" b="1" dirty="0">
                <a:solidFill>
                  <a:schemeClr val="tx1"/>
                </a:solidFill>
                <a:latin typeface="Times New Roman" panose="02020603050405020304" pitchFamily="18" charset="0"/>
                <a:ea typeface="Calibri"/>
                <a:cs typeface="Times New Roman" panose="02020603050405020304" pitchFamily="18" charset="0"/>
                <a:sym typeface="Calibri"/>
              </a:rPr>
              <a:t>iii. Model Training and Testing</a:t>
            </a:r>
          </a:p>
          <a:p>
            <a:pPr marL="685800" marR="0" lvl="0" indent="-457200" algn="just" rtl="0">
              <a:lnSpc>
                <a:spcPct val="150000"/>
              </a:lnSpc>
              <a:spcBef>
                <a:spcPts val="0"/>
              </a:spcBef>
              <a:spcAft>
                <a:spcPts val="0"/>
              </a:spcAft>
              <a:buClr>
                <a:schemeClr val="dk1"/>
              </a:buClr>
              <a:buSzPts val="3600"/>
              <a:buFont typeface="Arial" panose="020B0604020202020204" pitchFamily="34" charset="0"/>
              <a:buChar char="•"/>
            </a:pPr>
            <a:r>
              <a:rPr lang="en-US" sz="2600" dirty="0">
                <a:solidFill>
                  <a:schemeClr val="tx1"/>
                </a:solidFill>
                <a:latin typeface="Times New Roman" panose="02020603050405020304" pitchFamily="18" charset="0"/>
                <a:ea typeface="Calibri"/>
                <a:cs typeface="Times New Roman" panose="02020603050405020304" pitchFamily="18" charset="0"/>
                <a:sym typeface="Calibri"/>
              </a:rPr>
              <a:t>Compilation of Model using Stochastic Gradient Descent(SGD) as optimizer, </a:t>
            </a:r>
            <a:r>
              <a:rPr lang="en-US" sz="2600" dirty="0" err="1">
                <a:solidFill>
                  <a:schemeClr val="tx1"/>
                </a:solidFill>
                <a:latin typeface="Times New Roman" panose="02020603050405020304" pitchFamily="18" charset="0"/>
                <a:ea typeface="Calibri"/>
                <a:cs typeface="Times New Roman" panose="02020603050405020304" pitchFamily="18" charset="0"/>
                <a:sym typeface="Calibri"/>
              </a:rPr>
              <a:t>categorical_crossentropy</a:t>
            </a:r>
            <a:r>
              <a:rPr lang="en-US" sz="2600" dirty="0">
                <a:solidFill>
                  <a:schemeClr val="tx1"/>
                </a:solidFill>
                <a:latin typeface="Times New Roman" panose="02020603050405020304" pitchFamily="18" charset="0"/>
                <a:ea typeface="Calibri"/>
                <a:cs typeface="Times New Roman" panose="02020603050405020304" pitchFamily="18" charset="0"/>
                <a:sym typeface="Calibri"/>
              </a:rPr>
              <a:t> as loss function and metrics as Accuracy.</a:t>
            </a:r>
          </a:p>
          <a:p>
            <a:pPr marL="685800" marR="0" lvl="0" indent="-457200" algn="just" rtl="0">
              <a:lnSpc>
                <a:spcPct val="150000"/>
              </a:lnSpc>
              <a:spcBef>
                <a:spcPts val="0"/>
              </a:spcBef>
              <a:spcAft>
                <a:spcPts val="0"/>
              </a:spcAft>
              <a:buClr>
                <a:schemeClr val="dk1"/>
              </a:buClr>
              <a:buSzPts val="3600"/>
              <a:buFont typeface="Arial" panose="020B0604020202020204" pitchFamily="34" charset="0"/>
              <a:buChar char="•"/>
            </a:pPr>
            <a:r>
              <a:rPr lang="en-US" sz="2600" dirty="0">
                <a:solidFill>
                  <a:schemeClr val="tx1"/>
                </a:solidFill>
                <a:latin typeface="Times New Roman" panose="02020603050405020304" pitchFamily="18" charset="0"/>
                <a:ea typeface="Calibri"/>
                <a:cs typeface="Times New Roman" panose="02020603050405020304" pitchFamily="18" charset="0"/>
                <a:sym typeface="Calibri"/>
              </a:rPr>
              <a:t>Usage of Reduced Learning Rate as Callback.</a:t>
            </a:r>
          </a:p>
          <a:p>
            <a:pPr marL="685800" marR="0" lvl="0" indent="-457200" algn="just" rtl="0">
              <a:lnSpc>
                <a:spcPct val="150000"/>
              </a:lnSpc>
              <a:spcBef>
                <a:spcPts val="0"/>
              </a:spcBef>
              <a:spcAft>
                <a:spcPts val="0"/>
              </a:spcAft>
              <a:buClr>
                <a:schemeClr val="dk1"/>
              </a:buClr>
              <a:buSzPts val="3600"/>
              <a:buFont typeface="Arial" panose="020B0604020202020204" pitchFamily="34" charset="0"/>
              <a:buChar char="•"/>
            </a:pPr>
            <a:r>
              <a:rPr lang="en-US" sz="2600" dirty="0">
                <a:solidFill>
                  <a:schemeClr val="tx1"/>
                </a:solidFill>
                <a:latin typeface="Times New Roman" panose="02020603050405020304" pitchFamily="18" charset="0"/>
                <a:ea typeface="Calibri"/>
                <a:cs typeface="Times New Roman" panose="02020603050405020304" pitchFamily="18" charset="0"/>
                <a:sym typeface="Calibri"/>
              </a:rPr>
              <a:t>Training and Testing the model using 70 epochs with 50 steps per epoch.</a:t>
            </a:r>
            <a:endParaRPr lang="en-IN" sz="2600" dirty="0">
              <a:solidFill>
                <a:schemeClr val="tx1"/>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1419075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13</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151" name="Google Shape;151;p16"/>
          <p:cNvGrpSpPr/>
          <p:nvPr/>
        </p:nvGrpSpPr>
        <p:grpSpPr>
          <a:xfrm>
            <a:off x="-2" y="9568581"/>
            <a:ext cx="19010314" cy="1112119"/>
            <a:chOff x="-2" y="9568581"/>
            <a:chExt cx="19010314" cy="1112119"/>
          </a:xfrm>
        </p:grpSpPr>
        <p:grpSp>
          <p:nvGrpSpPr>
            <p:cNvPr id="152" name="Google Shape;152;p16"/>
            <p:cNvGrpSpPr/>
            <p:nvPr/>
          </p:nvGrpSpPr>
          <p:grpSpPr>
            <a:xfrm>
              <a:off x="-2" y="9568581"/>
              <a:ext cx="19010314" cy="1112119"/>
              <a:chOff x="-324645" y="2222500"/>
              <a:chExt cx="22261686" cy="1302327"/>
            </a:xfrm>
          </p:grpSpPr>
          <p:sp>
            <p:nvSpPr>
              <p:cNvPr id="153"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4"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55"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56" name="Google Shape;156;p16"/>
          <p:cNvSpPr txBox="1"/>
          <p:nvPr/>
        </p:nvSpPr>
        <p:spPr>
          <a:xfrm>
            <a:off x="665956" y="9771598"/>
            <a:ext cx="1198324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panose="02020603050405020304" pitchFamily="18" charset="0"/>
                <a:cs typeface="Times New Roman" panose="02020603050405020304" pitchFamily="18" charset="0"/>
                <a:sym typeface="Times New Roman"/>
              </a:rPr>
              <a:t> Indian Institute of Information Technology, Pune</a:t>
            </a:r>
            <a:endParaRPr lang="en-US" sz="2800" b="1" dirty="0">
              <a:latin typeface="Times New Roman" panose="02020603050405020304" pitchFamily="18" charset="0"/>
              <a:cs typeface="Times New Roman" panose="02020603050405020304" pitchFamily="18" charset="0"/>
            </a:endParaRPr>
          </a:p>
        </p:txBody>
      </p:sp>
      <p:sp>
        <p:nvSpPr>
          <p:cNvPr id="157" name="Google Shape;157;p1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8" name="Google Shape;158;p16"/>
          <p:cNvSpPr txBox="1"/>
          <p:nvPr/>
        </p:nvSpPr>
        <p:spPr>
          <a:xfrm>
            <a:off x="17913146" y="9911198"/>
            <a:ext cx="777651" cy="54100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13</a:t>
            </a:fld>
            <a:endParaRPr sz="1870" dirty="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59" name="Google Shape;159;p16"/>
          <p:cNvGrpSpPr/>
          <p:nvPr/>
        </p:nvGrpSpPr>
        <p:grpSpPr>
          <a:xfrm>
            <a:off x="-26281" y="759460"/>
            <a:ext cx="15071695" cy="827992"/>
            <a:chOff x="-16184" y="8640158"/>
            <a:chExt cx="4045716" cy="439420"/>
          </a:xfrm>
        </p:grpSpPr>
        <p:sp>
          <p:nvSpPr>
            <p:cNvPr id="160" name="Google Shape;160;p1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Proposed Methodology</a:t>
              </a: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61" name="Google Shape;161;p1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62" name="Google Shape;162;p16"/>
          <p:cNvSpPr txBox="1"/>
          <p:nvPr/>
        </p:nvSpPr>
        <p:spPr>
          <a:xfrm>
            <a:off x="312157" y="2070100"/>
            <a:ext cx="18385997" cy="1815841"/>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buClr>
                <a:schemeClr val="dk1"/>
              </a:buClr>
              <a:buSzPts val="3600"/>
            </a:pPr>
            <a:r>
              <a:rPr lang="en-US" sz="3000" b="1" dirty="0">
                <a:latin typeface="Times New Roman" panose="02020603050405020304" pitchFamily="18" charset="0"/>
                <a:cs typeface="Times New Roman" panose="02020603050405020304" pitchFamily="18" charset="0"/>
              </a:rPr>
              <a:t>iv. Performance Measure:</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performance measure(metrics) used is ‘Accuracy’.</a:t>
            </a:r>
          </a:p>
          <a:p>
            <a:pPr marL="571500" indent="-571500">
              <a:buClr>
                <a:schemeClr val="dk1"/>
              </a:buClr>
              <a:buSzPts val="3600"/>
              <a:buFont typeface="Arial" panose="020B0604020202020204" pitchFamily="34" charset="0"/>
              <a:buChar char="•"/>
            </a:pPr>
            <a:endParaRPr lang="en-US" sz="28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05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14</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151" name="Google Shape;151;p16"/>
          <p:cNvGrpSpPr/>
          <p:nvPr/>
        </p:nvGrpSpPr>
        <p:grpSpPr>
          <a:xfrm>
            <a:off x="-2" y="9568581"/>
            <a:ext cx="19010314" cy="1112119"/>
            <a:chOff x="-2" y="9568581"/>
            <a:chExt cx="19010314" cy="1112119"/>
          </a:xfrm>
        </p:grpSpPr>
        <p:grpSp>
          <p:nvGrpSpPr>
            <p:cNvPr id="152" name="Google Shape;152;p16"/>
            <p:cNvGrpSpPr/>
            <p:nvPr/>
          </p:nvGrpSpPr>
          <p:grpSpPr>
            <a:xfrm>
              <a:off x="-2" y="9568581"/>
              <a:ext cx="19010314" cy="1112119"/>
              <a:chOff x="-324645" y="2222500"/>
              <a:chExt cx="22261686" cy="1302327"/>
            </a:xfrm>
          </p:grpSpPr>
          <p:sp>
            <p:nvSpPr>
              <p:cNvPr id="153"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4"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55"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56" name="Google Shape;156;p16"/>
          <p:cNvSpPr txBox="1"/>
          <p:nvPr/>
        </p:nvSpPr>
        <p:spPr>
          <a:xfrm>
            <a:off x="665956" y="9771598"/>
            <a:ext cx="1198324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panose="02020603050405020304" pitchFamily="18" charset="0"/>
                <a:cs typeface="Times New Roman" panose="02020603050405020304" pitchFamily="18" charset="0"/>
                <a:sym typeface="Times New Roman"/>
              </a:rPr>
              <a:t> Indian Institute of Information Technology, Pune</a:t>
            </a:r>
            <a:endParaRPr lang="en-US" sz="2800" b="1" dirty="0">
              <a:latin typeface="Times New Roman" panose="02020603050405020304" pitchFamily="18" charset="0"/>
              <a:cs typeface="Times New Roman" panose="02020603050405020304" pitchFamily="18" charset="0"/>
            </a:endParaRPr>
          </a:p>
        </p:txBody>
      </p:sp>
      <p:sp>
        <p:nvSpPr>
          <p:cNvPr id="157" name="Google Shape;157;p1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8" name="Google Shape;158;p16"/>
          <p:cNvSpPr txBox="1"/>
          <p:nvPr/>
        </p:nvSpPr>
        <p:spPr>
          <a:xfrm>
            <a:off x="18070958" y="9771598"/>
            <a:ext cx="619839" cy="528103"/>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14</a:t>
            </a:fld>
            <a:endParaRPr sz="1870" dirty="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59" name="Google Shape;159;p16"/>
          <p:cNvGrpSpPr/>
          <p:nvPr/>
        </p:nvGrpSpPr>
        <p:grpSpPr>
          <a:xfrm>
            <a:off x="-26281" y="759460"/>
            <a:ext cx="15071695" cy="827992"/>
            <a:chOff x="-16184" y="8640158"/>
            <a:chExt cx="4045716" cy="439420"/>
          </a:xfrm>
        </p:grpSpPr>
        <p:sp>
          <p:nvSpPr>
            <p:cNvPr id="160" name="Google Shape;160;p1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Dataset </a:t>
              </a: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61" name="Google Shape;161;p1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62" name="Google Shape;162;p16"/>
          <p:cNvSpPr txBox="1"/>
          <p:nvPr/>
        </p:nvSpPr>
        <p:spPr>
          <a:xfrm>
            <a:off x="259079" y="2070100"/>
            <a:ext cx="18431717" cy="7879040"/>
          </a:xfrm>
          <a:prstGeom prst="rect">
            <a:avLst/>
          </a:prstGeom>
          <a:noFill/>
          <a:ln>
            <a:noFill/>
          </a:ln>
        </p:spPr>
        <p:txBody>
          <a:bodyPr spcFirstLastPara="1" wrap="square" lIns="91425" tIns="45700" rIns="91425" bIns="45700" anchor="t" anchorCtr="0">
            <a:spAutoFit/>
          </a:bodyPr>
          <a:lstStyle/>
          <a:p>
            <a:pPr marL="571500" indent="-571500">
              <a:buClr>
                <a:schemeClr val="dk1"/>
              </a:buClr>
              <a:buSzPts val="3600"/>
              <a:buAutoNum type="romanLcPeriod"/>
            </a:pPr>
            <a:r>
              <a:rPr lang="en-US" sz="3000" b="1" i="0" dirty="0">
                <a:solidFill>
                  <a:schemeClr val="tx1"/>
                </a:solidFill>
                <a:effectLst/>
                <a:latin typeface="Times New Roman" panose="02020603050405020304" pitchFamily="18" charset="0"/>
                <a:cs typeface="Times New Roman" panose="02020603050405020304" pitchFamily="18" charset="0"/>
              </a:rPr>
              <a:t>Data Preparation:</a:t>
            </a:r>
            <a:endParaRPr lang="en-US" sz="2800" i="0" dirty="0">
              <a:solidFill>
                <a:schemeClr val="tx1"/>
              </a:solidFill>
              <a:effectLst/>
              <a:latin typeface="Times New Roman" panose="02020603050405020304" pitchFamily="18" charset="0"/>
              <a:cs typeface="Times New Roman" panose="02020603050405020304" pitchFamily="18" charset="0"/>
            </a:endParaRPr>
          </a:p>
          <a:p>
            <a:pPr marL="457200" indent="-457200">
              <a:lnSpc>
                <a:spcPct val="150000"/>
              </a:lnSpc>
              <a:buClr>
                <a:schemeClr val="dk1"/>
              </a:buClr>
              <a:buSzPts val="3600"/>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Dataset for images of potholes and normal roads collected from Kaggle:</a:t>
            </a:r>
          </a:p>
          <a:p>
            <a:pPr>
              <a:buClr>
                <a:schemeClr val="dk1"/>
              </a:buClr>
              <a:buSzPts val="3600"/>
            </a:pPr>
            <a:r>
              <a:rPr lang="en-US" sz="2600" i="0" dirty="0">
                <a:solidFill>
                  <a:schemeClr val="tx1"/>
                </a:solidFill>
                <a:effectLst/>
                <a:latin typeface="Times New Roman" panose="02020603050405020304" pitchFamily="18" charset="0"/>
                <a:cs typeface="Times New Roman" panose="02020603050405020304" pitchFamily="18" charset="0"/>
              </a:rPr>
              <a:t>	</a:t>
            </a:r>
            <a:r>
              <a:rPr lang="en-US" sz="2600" i="0" dirty="0">
                <a:solidFill>
                  <a:schemeClr val="tx1"/>
                </a:solidFill>
                <a:effectLst/>
                <a:latin typeface="Times New Roman" panose="02020603050405020304" pitchFamily="18" charset="0"/>
                <a:cs typeface="Times New Roman" panose="02020603050405020304" pitchFamily="18" charset="0"/>
                <a:hlinkClick r:id="rId3"/>
              </a:rPr>
              <a:t>https://www.kaggle.com/datasets/atulyakumar98/pothole-detection-dataset</a:t>
            </a:r>
            <a:endParaRPr lang="en-US" sz="2600" i="0" dirty="0">
              <a:solidFill>
                <a:schemeClr val="tx1"/>
              </a:solidFill>
              <a:effectLst/>
              <a:latin typeface="Times New Roman" panose="02020603050405020304" pitchFamily="18" charset="0"/>
              <a:cs typeface="Times New Roman" panose="02020603050405020304" pitchFamily="18" charset="0"/>
            </a:endParaRPr>
          </a:p>
          <a:p>
            <a:pPr>
              <a:lnSpc>
                <a:spcPct val="150000"/>
              </a:lnSpc>
              <a:buClr>
                <a:schemeClr val="dk1"/>
              </a:buClr>
              <a:buSzPts val="3600"/>
            </a:pPr>
            <a:r>
              <a:rPr lang="en-US" sz="2600" dirty="0">
                <a:solidFill>
                  <a:schemeClr val="tx1"/>
                </a:solidFill>
                <a:latin typeface="Times New Roman" panose="02020603050405020304" pitchFamily="18" charset="0"/>
                <a:cs typeface="Times New Roman" panose="02020603050405020304" pitchFamily="18" charset="0"/>
              </a:rPr>
              <a:t>	</a:t>
            </a:r>
            <a:r>
              <a:rPr lang="en-US" sz="2600" dirty="0">
                <a:solidFill>
                  <a:schemeClr val="tx1"/>
                </a:solidFill>
                <a:latin typeface="Times New Roman" panose="02020603050405020304" pitchFamily="18" charset="0"/>
                <a:cs typeface="Times New Roman" panose="02020603050405020304" pitchFamily="18" charset="0"/>
                <a:hlinkClick r:id="rId4"/>
              </a:rPr>
              <a:t>https://www.kaggle.com/datasets/daviddjukic/pothole-detection</a:t>
            </a:r>
            <a:endParaRPr lang="en-US" sz="2600" dirty="0">
              <a:solidFill>
                <a:schemeClr val="tx1"/>
              </a:solidFill>
              <a:latin typeface="Times New Roman" panose="02020603050405020304" pitchFamily="18" charset="0"/>
              <a:cs typeface="Times New Roman" panose="02020603050405020304" pitchFamily="18" charset="0"/>
            </a:endParaRPr>
          </a:p>
          <a:p>
            <a:pPr marL="457200" indent="-457200">
              <a:buClr>
                <a:schemeClr val="dk1"/>
              </a:buClr>
              <a:buSzPts val="3600"/>
              <a:buFont typeface="Arial" panose="020B0604020202020204" pitchFamily="34" charset="0"/>
              <a:buChar char="•"/>
            </a:pPr>
            <a:r>
              <a:rPr lang="en-US" sz="2600" i="0" dirty="0">
                <a:solidFill>
                  <a:schemeClr val="tx1"/>
                </a:solidFill>
                <a:effectLst/>
                <a:latin typeface="Times New Roman" panose="02020603050405020304" pitchFamily="18" charset="0"/>
                <a:cs typeface="Times New Roman" panose="02020603050405020304" pitchFamily="18" charset="0"/>
              </a:rPr>
              <a:t>Dat</a:t>
            </a:r>
            <a:r>
              <a:rPr lang="en-US" sz="2600" dirty="0">
                <a:solidFill>
                  <a:schemeClr val="tx1"/>
                </a:solidFill>
                <a:latin typeface="Times New Roman" panose="02020603050405020304" pitchFamily="18" charset="0"/>
                <a:cs typeface="Times New Roman" panose="02020603050405020304" pitchFamily="18" charset="0"/>
              </a:rPr>
              <a:t>aset for images of Speedbumps collected from Mendeley Data:</a:t>
            </a:r>
          </a:p>
          <a:p>
            <a:pPr>
              <a:lnSpc>
                <a:spcPct val="150000"/>
              </a:lnSpc>
              <a:buClr>
                <a:schemeClr val="dk1"/>
              </a:buClr>
              <a:buSzPts val="3600"/>
            </a:pPr>
            <a:r>
              <a:rPr lang="en-US" sz="2600" i="0" dirty="0">
                <a:solidFill>
                  <a:schemeClr val="tx1"/>
                </a:solidFill>
                <a:effectLst/>
                <a:latin typeface="Times New Roman" panose="02020603050405020304" pitchFamily="18" charset="0"/>
                <a:cs typeface="Times New Roman" panose="02020603050405020304" pitchFamily="18" charset="0"/>
              </a:rPr>
              <a:t>	</a:t>
            </a:r>
            <a:r>
              <a:rPr lang="en-US" sz="2600" i="0" dirty="0">
                <a:solidFill>
                  <a:schemeClr val="tx1"/>
                </a:solidFill>
                <a:effectLst/>
                <a:latin typeface="Times New Roman" panose="02020603050405020304" pitchFamily="18" charset="0"/>
                <a:cs typeface="Times New Roman" panose="02020603050405020304" pitchFamily="18" charset="0"/>
                <a:hlinkClick r:id="rId5"/>
              </a:rPr>
              <a:t>https://data.mendeley.com/datasets/xt5bjdhy5g/1</a:t>
            </a:r>
            <a:endParaRPr lang="en-US" sz="2600" i="0" dirty="0">
              <a:solidFill>
                <a:schemeClr val="tx1"/>
              </a:solidFill>
              <a:effectLst/>
              <a:latin typeface="Times New Roman" panose="02020603050405020304" pitchFamily="18" charset="0"/>
              <a:cs typeface="Times New Roman" panose="02020603050405020304" pitchFamily="18" charset="0"/>
            </a:endParaRPr>
          </a:p>
          <a:p>
            <a:pPr marL="457200" indent="-457200">
              <a:buClr>
                <a:schemeClr val="dk1"/>
              </a:buClr>
              <a:buSzPts val="3600"/>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This datasets are then merged to form the dataset we used.</a:t>
            </a:r>
          </a:p>
          <a:p>
            <a:pPr>
              <a:buClr>
                <a:schemeClr val="dk1"/>
              </a:buClr>
              <a:buSzPts val="3600"/>
            </a:pPr>
            <a:endParaRPr lang="en-US" sz="2800" i="0" dirty="0">
              <a:solidFill>
                <a:schemeClr val="tx1"/>
              </a:solidFill>
              <a:effectLst/>
              <a:latin typeface="Times New Roman" panose="02020603050405020304" pitchFamily="18" charset="0"/>
              <a:cs typeface="Times New Roman" panose="02020603050405020304" pitchFamily="18" charset="0"/>
            </a:endParaRPr>
          </a:p>
          <a:p>
            <a:pPr>
              <a:buClr>
                <a:schemeClr val="dk1"/>
              </a:buClr>
              <a:buSzPts val="3600"/>
            </a:pPr>
            <a:r>
              <a:rPr lang="en-US" sz="3000" b="1" dirty="0">
                <a:solidFill>
                  <a:schemeClr val="tx1"/>
                </a:solidFill>
                <a:latin typeface="Times New Roman" panose="02020603050405020304" pitchFamily="18" charset="0"/>
                <a:cs typeface="Times New Roman" panose="02020603050405020304" pitchFamily="18" charset="0"/>
              </a:rPr>
              <a:t>ii. Dataset:</a:t>
            </a:r>
            <a:endParaRPr lang="en-US" sz="2600" b="1" dirty="0">
              <a:solidFill>
                <a:schemeClr val="tx1"/>
              </a:solidFill>
              <a:latin typeface="Times New Roman" panose="02020603050405020304" pitchFamily="18" charset="0"/>
              <a:cs typeface="Times New Roman" panose="02020603050405020304" pitchFamily="18" charset="0"/>
            </a:endParaRPr>
          </a:p>
          <a:p>
            <a:pPr marL="457200" indent="-457200">
              <a:buClr>
                <a:schemeClr val="dk1"/>
              </a:buClr>
              <a:buSzPts val="3600"/>
              <a:buFont typeface="Arial" panose="020B0604020202020204" pitchFamily="34" charset="0"/>
              <a:buChar char="•"/>
            </a:pPr>
            <a:r>
              <a:rPr lang="en-US" sz="2600" i="0" dirty="0">
                <a:solidFill>
                  <a:schemeClr val="tx1"/>
                </a:solidFill>
                <a:effectLst/>
                <a:latin typeface="Times New Roman" panose="02020603050405020304" pitchFamily="18" charset="0"/>
                <a:cs typeface="Times New Roman" panose="02020603050405020304" pitchFamily="18" charset="0"/>
              </a:rPr>
              <a:t>Our Dataset consists of Training an</a:t>
            </a:r>
            <a:r>
              <a:rPr lang="en-US" sz="2600" dirty="0">
                <a:solidFill>
                  <a:schemeClr val="tx1"/>
                </a:solidFill>
                <a:latin typeface="Times New Roman" panose="02020603050405020304" pitchFamily="18" charset="0"/>
                <a:cs typeface="Times New Roman" panose="02020603050405020304" pitchFamily="18" charset="0"/>
              </a:rPr>
              <a:t>d Testing Sets with each of them having three classes: Normal , Potholes and Speedbumps. </a:t>
            </a:r>
          </a:p>
          <a:p>
            <a:pPr marL="457200" indent="-457200">
              <a:lnSpc>
                <a:spcPct val="150000"/>
              </a:lnSpc>
              <a:buClr>
                <a:schemeClr val="dk1"/>
              </a:buClr>
              <a:buSzPts val="3600"/>
              <a:buFont typeface="Arial" panose="020B0604020202020204" pitchFamily="34" charset="0"/>
              <a:buChar char="•"/>
            </a:pPr>
            <a:r>
              <a:rPr lang="en-US" sz="2600" i="0" dirty="0">
                <a:solidFill>
                  <a:schemeClr val="tx1"/>
                </a:solidFill>
                <a:effectLst/>
                <a:latin typeface="Times New Roman" panose="02020603050405020304" pitchFamily="18" charset="0"/>
                <a:cs typeface="Times New Roman" panose="02020603050405020304" pitchFamily="18" charset="0"/>
              </a:rPr>
              <a:t>We have uploaded our dataset on Kaggle and it can be accessed </a:t>
            </a:r>
            <a:r>
              <a:rPr lang="en-US" sz="2600" dirty="0">
                <a:solidFill>
                  <a:schemeClr val="tx1"/>
                </a:solidFill>
                <a:latin typeface="Times New Roman" panose="02020603050405020304" pitchFamily="18" charset="0"/>
                <a:cs typeface="Times New Roman" panose="02020603050405020304" pitchFamily="18" charset="0"/>
              </a:rPr>
              <a:t>from</a:t>
            </a:r>
            <a:r>
              <a:rPr lang="en-US" sz="2600" i="0" dirty="0">
                <a:solidFill>
                  <a:schemeClr val="tx1"/>
                </a:solidFill>
                <a:effectLst/>
                <a:latin typeface="Times New Roman" panose="02020603050405020304" pitchFamily="18" charset="0"/>
                <a:cs typeface="Times New Roman" panose="02020603050405020304" pitchFamily="18" charset="0"/>
              </a:rPr>
              <a:t>:</a:t>
            </a:r>
          </a:p>
          <a:p>
            <a:pPr>
              <a:buClr>
                <a:schemeClr val="dk1"/>
              </a:buClr>
              <a:buSzPts val="3600"/>
            </a:pPr>
            <a:r>
              <a:rPr lang="en-US" sz="2600" dirty="0">
                <a:solidFill>
                  <a:schemeClr val="tx1"/>
                </a:solidFill>
                <a:latin typeface="Times New Roman" panose="02020603050405020304" pitchFamily="18" charset="0"/>
                <a:cs typeface="Times New Roman" panose="02020603050405020304" pitchFamily="18" charset="0"/>
              </a:rPr>
              <a:t>	</a:t>
            </a:r>
            <a:r>
              <a:rPr lang="en-US" sz="2600" dirty="0">
                <a:solidFill>
                  <a:schemeClr val="tx1"/>
                </a:solidFill>
                <a:latin typeface="Times New Roman" panose="02020603050405020304" pitchFamily="18" charset="0"/>
                <a:cs typeface="Times New Roman" panose="02020603050405020304" pitchFamily="18" charset="0"/>
                <a:hlinkClick r:id="rId6"/>
              </a:rPr>
              <a:t>https://www.kaggle.com/datasets/shrunmayshinde/road-obstacles-detection</a:t>
            </a:r>
            <a:endParaRPr lang="en-US" sz="2600" dirty="0">
              <a:solidFill>
                <a:schemeClr val="tx1"/>
              </a:solidFill>
              <a:latin typeface="Times New Roman" panose="02020603050405020304" pitchFamily="18" charset="0"/>
              <a:cs typeface="Times New Roman" panose="02020603050405020304" pitchFamily="18" charset="0"/>
            </a:endParaRPr>
          </a:p>
          <a:p>
            <a:pPr marL="457200" indent="-457200">
              <a:buClr>
                <a:schemeClr val="dk1"/>
              </a:buClr>
              <a:buSzPts val="3600"/>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Our Dataset consists of two directories: Training Set and Testing Set. Each of this directory has 3 classes namely- Normal, Pothole, Speedbumps.</a:t>
            </a:r>
          </a:p>
          <a:p>
            <a:pPr marL="457200" indent="-457200">
              <a:buClr>
                <a:schemeClr val="dk1"/>
              </a:buClr>
              <a:buSzPts val="3600"/>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Training set consists of 1703 images belonging to 3 classes.</a:t>
            </a:r>
          </a:p>
          <a:p>
            <a:pPr marL="457200" indent="-457200">
              <a:buClr>
                <a:schemeClr val="dk1"/>
              </a:buClr>
              <a:buSzPts val="3600"/>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Testing set consists of 440 images belonging to 3 classes.</a:t>
            </a:r>
          </a:p>
          <a:p>
            <a:pPr>
              <a:buClr>
                <a:schemeClr val="dk1"/>
              </a:buClr>
              <a:buSzPts val="3600"/>
            </a:pPr>
            <a:endParaRPr lang="en-US" sz="280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625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15</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134" name="Google Shape;134;p15"/>
          <p:cNvGrpSpPr/>
          <p:nvPr/>
        </p:nvGrpSpPr>
        <p:grpSpPr>
          <a:xfrm>
            <a:off x="-2" y="9644781"/>
            <a:ext cx="19010314" cy="1112119"/>
            <a:chOff x="-2" y="9568581"/>
            <a:chExt cx="19010314" cy="1112119"/>
          </a:xfrm>
        </p:grpSpPr>
        <p:grpSp>
          <p:nvGrpSpPr>
            <p:cNvPr id="135" name="Google Shape;135;p15"/>
            <p:cNvGrpSpPr/>
            <p:nvPr/>
          </p:nvGrpSpPr>
          <p:grpSpPr>
            <a:xfrm>
              <a:off x="-2" y="9568581"/>
              <a:ext cx="19010314" cy="1112119"/>
              <a:chOff x="-324645" y="2222500"/>
              <a:chExt cx="22261686" cy="1302327"/>
            </a:xfrm>
          </p:grpSpPr>
          <p:sp>
            <p:nvSpPr>
              <p:cNvPr id="136" name="Google Shape;136;p1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37" name="Google Shape;137;p1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38" name="Google Shape;138;p1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39" name="Google Shape;139;p15"/>
          <p:cNvSpPr txBox="1"/>
          <p:nvPr/>
        </p:nvSpPr>
        <p:spPr>
          <a:xfrm>
            <a:off x="617012" y="9843860"/>
            <a:ext cx="1176528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dirty="0">
                <a:latin typeface="Times New Roman" panose="02020603050405020304" pitchFamily="18" charset="0"/>
                <a:cs typeface="Times New Roman" panose="02020603050405020304" pitchFamily="18" charset="0"/>
              </a:rPr>
              <a:t>Indian Institute of Information Technology, Pune</a:t>
            </a:r>
            <a:endParaRPr sz="2800" b="1" dirty="0">
              <a:latin typeface="Times New Roman" panose="02020603050405020304" pitchFamily="18" charset="0"/>
              <a:cs typeface="Times New Roman" panose="02020603050405020304" pitchFamily="18" charset="0"/>
            </a:endParaRPr>
          </a:p>
        </p:txBody>
      </p:sp>
      <p:sp>
        <p:nvSpPr>
          <p:cNvPr id="140" name="Google Shape;140;p15"/>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41" name="Google Shape;141;p15"/>
          <p:cNvSpPr txBox="1"/>
          <p:nvPr/>
        </p:nvSpPr>
        <p:spPr>
          <a:xfrm>
            <a:off x="18115756" y="9928983"/>
            <a:ext cx="631340" cy="37071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200" dirty="0">
                <a:solidFill>
                  <a:schemeClr val="lt1"/>
                </a:solidFill>
                <a:latin typeface="Times New Roman" panose="02020603050405020304" pitchFamily="18" charset="0"/>
                <a:ea typeface="Calibri"/>
                <a:cs typeface="Times New Roman" panose="02020603050405020304" pitchFamily="18" charset="0"/>
                <a:sym typeface="Calibri"/>
              </a:rPr>
              <a:t>14</a:t>
            </a:r>
            <a:endParaRPr sz="1870" dirty="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42" name="Google Shape;142;p15"/>
          <p:cNvGrpSpPr/>
          <p:nvPr/>
        </p:nvGrpSpPr>
        <p:grpSpPr>
          <a:xfrm>
            <a:off x="-26281" y="774700"/>
            <a:ext cx="15071695" cy="827992"/>
            <a:chOff x="-16184" y="8640158"/>
            <a:chExt cx="4045716" cy="439420"/>
          </a:xfrm>
        </p:grpSpPr>
        <p:sp>
          <p:nvSpPr>
            <p:cNvPr id="143" name="Google Shape;143;p15"/>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Implementation Details</a:t>
              </a: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44" name="Google Shape;144;p1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45" name="Google Shape;145;p15"/>
          <p:cNvSpPr txBox="1"/>
          <p:nvPr/>
        </p:nvSpPr>
        <p:spPr>
          <a:xfrm>
            <a:off x="441960" y="2298700"/>
            <a:ext cx="18059400" cy="7294264"/>
          </a:xfrm>
          <a:prstGeom prst="rect">
            <a:avLst/>
          </a:prstGeom>
          <a:noFill/>
          <a:ln>
            <a:noFill/>
          </a:ln>
        </p:spPr>
        <p:txBody>
          <a:bodyPr spcFirstLastPara="1" wrap="square" lIns="91425" tIns="45700" rIns="91425" bIns="45700" anchor="t" anchorCtr="0">
            <a:spAutoFit/>
          </a:bodyPr>
          <a:lstStyle/>
          <a:p>
            <a:pPr algn="l"/>
            <a:r>
              <a:rPr lang="en-IN" sz="2600" b="1" dirty="0">
                <a:solidFill>
                  <a:schemeClr val="tx1"/>
                </a:solidFill>
                <a:latin typeface="Times New Roman" panose="02020603050405020304" pitchFamily="18" charset="0"/>
                <a:cs typeface="Times New Roman" panose="02020603050405020304" pitchFamily="18" charset="0"/>
              </a:rPr>
              <a:t>Tools Used:</a:t>
            </a:r>
            <a:endParaRPr lang="en-IN" sz="2600" b="1"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endParaRPr lang="en-IN" sz="2600" b="1" dirty="0">
              <a:solidFill>
                <a:schemeClr val="tx1"/>
              </a:solidFill>
              <a:latin typeface="Times New Roman" panose="02020603050405020304" pitchFamily="18" charset="0"/>
              <a:cs typeface="Times New Roman" panose="02020603050405020304" pitchFamily="18" charset="0"/>
            </a:endParaRPr>
          </a:p>
          <a:p>
            <a:pPr algn="l">
              <a:buFont typeface="+mj-lt"/>
              <a:buAutoNum type="arabicPeriod"/>
            </a:pPr>
            <a:r>
              <a:rPr lang="en-IN" sz="2600" b="1" i="0" dirty="0">
                <a:solidFill>
                  <a:schemeClr val="tx1"/>
                </a:solidFill>
                <a:effectLst/>
                <a:latin typeface="Times New Roman" panose="02020603050405020304" pitchFamily="18" charset="0"/>
                <a:cs typeface="Times New Roman" panose="02020603050405020304" pitchFamily="18" charset="0"/>
              </a:rPr>
              <a:t>Python</a:t>
            </a:r>
            <a:r>
              <a:rPr lang="en-IN" sz="2600" b="0" i="0" dirty="0">
                <a:solidFill>
                  <a:schemeClr val="tx1"/>
                </a:solidFill>
                <a:effectLst/>
                <a:latin typeface="Times New Roman" panose="02020603050405020304" pitchFamily="18" charset="0"/>
                <a:cs typeface="Times New Roman" panose="02020603050405020304" pitchFamily="18" charset="0"/>
              </a:rPr>
              <a:t>: </a:t>
            </a:r>
            <a:r>
              <a:rPr lang="en-US" sz="2600" b="0" i="0" dirty="0">
                <a:solidFill>
                  <a:schemeClr val="tx1"/>
                </a:solidFill>
                <a:effectLst/>
                <a:latin typeface="Times New Roman" panose="02020603050405020304" pitchFamily="18" charset="0"/>
                <a:cs typeface="Times New Roman" panose="02020603050405020304" pitchFamily="18" charset="0"/>
              </a:rPr>
              <a:t>There are several libraries in Python, including TensorFlow, Keras, PyTorch, </a:t>
            </a:r>
            <a:r>
              <a:rPr lang="en-US" sz="2600" dirty="0">
                <a:solidFill>
                  <a:schemeClr val="tx1"/>
                </a:solidFill>
                <a:latin typeface="Times New Roman" panose="02020603050405020304" pitchFamily="18" charset="0"/>
                <a:cs typeface="Times New Roman" panose="02020603050405020304" pitchFamily="18" charset="0"/>
              </a:rPr>
              <a:t>Matplotlib </a:t>
            </a:r>
            <a:r>
              <a:rPr lang="en-US" sz="2600" b="0" i="0" dirty="0">
                <a:solidFill>
                  <a:schemeClr val="tx1"/>
                </a:solidFill>
                <a:effectLst/>
                <a:latin typeface="Times New Roman" panose="02020603050405020304" pitchFamily="18" charset="0"/>
                <a:cs typeface="Times New Roman" panose="02020603050405020304" pitchFamily="18" charset="0"/>
              </a:rPr>
              <a:t>that provide powerful tools for building and training CNNs.</a:t>
            </a:r>
          </a:p>
          <a:p>
            <a:pPr algn="l"/>
            <a:endParaRPr lang="en-US" sz="2600" b="0" i="0" dirty="0">
              <a:solidFill>
                <a:schemeClr val="tx1"/>
              </a:solidFill>
              <a:effectLst/>
              <a:latin typeface="Times New Roman" panose="02020603050405020304" pitchFamily="18" charset="0"/>
              <a:cs typeface="Times New Roman" panose="02020603050405020304" pitchFamily="18" charset="0"/>
            </a:endParaRPr>
          </a:p>
          <a:p>
            <a:r>
              <a:rPr lang="en-US" sz="2600" b="1" i="0" dirty="0">
                <a:solidFill>
                  <a:schemeClr val="tx1"/>
                </a:solidFill>
                <a:effectLst/>
                <a:latin typeface="Times New Roman" panose="02020603050405020304" pitchFamily="18" charset="0"/>
                <a:cs typeface="Times New Roman" panose="02020603050405020304" pitchFamily="18" charset="0"/>
              </a:rPr>
              <a:t>2.Deep Learning Frameworks</a:t>
            </a:r>
            <a:r>
              <a:rPr lang="en-US" sz="2600" b="0" i="0" dirty="0">
                <a:solidFill>
                  <a:schemeClr val="tx1"/>
                </a:solidFill>
                <a:effectLst/>
                <a:latin typeface="Times New Roman" panose="02020603050405020304" pitchFamily="18" charset="0"/>
                <a:cs typeface="Times New Roman" panose="02020603050405020304" pitchFamily="18" charset="0"/>
              </a:rPr>
              <a:t>: There are several deep learning frameworks available that provide high-level APIs for building and training CNNs. TensorFlow and Keras are some of the deep learning frameworks used.</a:t>
            </a:r>
          </a:p>
          <a:p>
            <a:endParaRPr lang="en-US" sz="2600" b="0" i="0" dirty="0">
              <a:solidFill>
                <a:schemeClr val="tx1"/>
              </a:solidFill>
              <a:effectLst/>
              <a:latin typeface="Times New Roman" panose="02020603050405020304" pitchFamily="18" charset="0"/>
              <a:cs typeface="Times New Roman" panose="02020603050405020304" pitchFamily="18" charset="0"/>
            </a:endParaRPr>
          </a:p>
          <a:p>
            <a:r>
              <a:rPr lang="en-US" sz="2600" b="1" i="0" dirty="0">
                <a:solidFill>
                  <a:schemeClr val="tx1"/>
                </a:solidFill>
                <a:effectLst/>
                <a:latin typeface="Times New Roman" panose="02020603050405020304" pitchFamily="18" charset="0"/>
                <a:cs typeface="Times New Roman" panose="02020603050405020304" pitchFamily="18" charset="0"/>
              </a:rPr>
              <a:t>3.GPU</a:t>
            </a:r>
            <a:r>
              <a:rPr lang="en-US" sz="2600" b="0" i="0" dirty="0">
                <a:solidFill>
                  <a:schemeClr val="tx1"/>
                </a:solidFill>
                <a:effectLst/>
                <a:latin typeface="Times New Roman" panose="02020603050405020304" pitchFamily="18" charset="0"/>
                <a:cs typeface="Times New Roman" panose="02020603050405020304" pitchFamily="18" charset="0"/>
              </a:rPr>
              <a:t>: Training CNNs requires a lot of computational power, and using a Graphics Processing Unit (GPU) can significantly speed up the training process. We have used Google Colab ( a cloud computing service) which provides GPU support at backend.</a:t>
            </a:r>
          </a:p>
          <a:p>
            <a:endParaRPr lang="en-US" sz="2600" b="0" i="0" dirty="0">
              <a:solidFill>
                <a:schemeClr val="tx1"/>
              </a:solidFill>
              <a:effectLst/>
              <a:latin typeface="Times New Roman" panose="02020603050405020304" pitchFamily="18" charset="0"/>
              <a:cs typeface="Times New Roman" panose="02020603050405020304" pitchFamily="18" charset="0"/>
            </a:endParaRPr>
          </a:p>
          <a:p>
            <a:r>
              <a:rPr lang="en-US" sz="2600" b="1" i="0" dirty="0">
                <a:solidFill>
                  <a:schemeClr val="tx1"/>
                </a:solidFill>
                <a:effectLst/>
                <a:latin typeface="Times New Roman" panose="02020603050405020304" pitchFamily="18" charset="0"/>
                <a:cs typeface="Times New Roman" panose="02020603050405020304" pitchFamily="18" charset="0"/>
              </a:rPr>
              <a:t>4.Visualization Tools</a:t>
            </a:r>
            <a:r>
              <a:rPr lang="en-US" sz="2600" b="0" i="0" dirty="0">
                <a:solidFill>
                  <a:schemeClr val="tx1"/>
                </a:solidFill>
                <a:effectLst/>
                <a:latin typeface="Times New Roman" panose="02020603050405020304" pitchFamily="18" charset="0"/>
                <a:cs typeface="Times New Roman" panose="02020603050405020304" pitchFamily="18" charset="0"/>
              </a:rPr>
              <a:t>: Matplotlib is a popular Python library used for creating static, animated, and interactive visualizations. We have used it for making Accuracy and loss graphs.</a:t>
            </a:r>
          </a:p>
          <a:p>
            <a:endParaRPr lang="en-US" sz="2600" b="0" i="0" dirty="0">
              <a:solidFill>
                <a:schemeClr val="tx1"/>
              </a:solidFill>
              <a:effectLst/>
              <a:latin typeface="Times New Roman" panose="02020603050405020304" pitchFamily="18" charset="0"/>
              <a:cs typeface="Times New Roman" panose="02020603050405020304" pitchFamily="18" charset="0"/>
            </a:endParaRPr>
          </a:p>
          <a:p>
            <a:r>
              <a:rPr lang="en-US" sz="2600" b="1" i="0" dirty="0">
                <a:solidFill>
                  <a:schemeClr val="tx1"/>
                </a:solidFill>
                <a:effectLst/>
                <a:latin typeface="Times New Roman" panose="02020603050405020304" pitchFamily="18" charset="0"/>
                <a:cs typeface="Times New Roman" panose="02020603050405020304" pitchFamily="18" charset="0"/>
              </a:rPr>
              <a:t>5.Cloud Services: </a:t>
            </a:r>
            <a:r>
              <a:rPr lang="en-US" sz="2600" b="0" i="0" dirty="0">
                <a:solidFill>
                  <a:schemeClr val="tx1"/>
                </a:solidFill>
                <a:effectLst/>
                <a:latin typeface="Times New Roman" panose="02020603050405020304" pitchFamily="18" charset="0"/>
                <a:cs typeface="Times New Roman" panose="02020603050405020304" pitchFamily="18" charset="0"/>
              </a:rPr>
              <a:t>Cloud service Google Colab platform have provided the cloud computing capability for training and deploying the deep learning algorithms.</a:t>
            </a:r>
          </a:p>
          <a:p>
            <a:endParaRPr lang="en-US" sz="2600" b="1" i="0" dirty="0">
              <a:solidFill>
                <a:srgbClr val="374151"/>
              </a:solidFill>
              <a:effectLst/>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6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803386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16</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93" name="Google Shape;293;p24"/>
          <p:cNvGrpSpPr/>
          <p:nvPr/>
        </p:nvGrpSpPr>
        <p:grpSpPr>
          <a:xfrm>
            <a:off x="-2" y="9568581"/>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8" name="Google Shape;298;p24"/>
          <p:cNvSpPr txBox="1"/>
          <p:nvPr/>
        </p:nvSpPr>
        <p:spPr>
          <a:xfrm>
            <a:off x="721043" y="9744318"/>
            <a:ext cx="11901350"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16</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Experimental Outcomes</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r>
                <a:rPr lang="en-IN" sz="2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		</a:t>
              </a:r>
            </a:p>
            <a:p>
              <a:pPr marL="457200" marR="0" lvl="1" indent="0" rtl="0">
                <a:spcBef>
                  <a:spcPts val="0"/>
                </a:spcBef>
                <a:spcAft>
                  <a:spcPts val="0"/>
                </a:spcAft>
                <a:buNone/>
              </a:pPr>
              <a:r>
                <a:rPr lang="en-IN" sz="2400" dirty="0">
                  <a:solidFill>
                    <a:schemeClr val="lt1"/>
                  </a:solidFill>
                  <a:latin typeface="Times New Roman" panose="02020603050405020304" pitchFamily="18" charset="0"/>
                  <a:ea typeface="Calibri"/>
                  <a:cs typeface="Times New Roman" panose="02020603050405020304" pitchFamily="18" charset="0"/>
                  <a:sym typeface="Calibri"/>
                </a:rPr>
                <a:t>	</a:t>
              </a:r>
              <a:r>
                <a:rPr lang="en-IN" sz="2600" b="1" dirty="0">
                  <a:solidFill>
                    <a:schemeClr val="tx1"/>
                  </a:solidFill>
                  <a:latin typeface="Times New Roman" panose="02020603050405020304" pitchFamily="18" charset="0"/>
                  <a:ea typeface="Calibri"/>
                  <a:cs typeface="Times New Roman" panose="02020603050405020304" pitchFamily="18" charset="0"/>
                  <a:sym typeface="Calibri"/>
                </a:rPr>
                <a:t>1. VGG16:</a:t>
              </a:r>
            </a:p>
            <a:p>
              <a:pPr marL="457200" marR="0" lvl="1" indent="0" rtl="0">
                <a:spcBef>
                  <a:spcPts val="0"/>
                </a:spcBef>
                <a:spcAft>
                  <a:spcPts val="0"/>
                </a:spcAft>
                <a:buNone/>
              </a:pPr>
              <a:r>
                <a:rPr lang="en-IN" sz="24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		</a:t>
              </a:r>
              <a:endParaRPr sz="24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endParaRPr sz="36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04" name="Google Shape;304;p24"/>
          <p:cNvSpPr txBox="1"/>
          <p:nvPr/>
        </p:nvSpPr>
        <p:spPr>
          <a:xfrm>
            <a:off x="289559" y="2085340"/>
            <a:ext cx="18401237" cy="49240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3600"/>
              <a:buFont typeface="Arial" panose="020B0604020202020204" pitchFamily="34" charset="0"/>
              <a:buChar char="•"/>
            </a:pPr>
            <a:r>
              <a:rPr lang="en-IN" sz="2600" b="1" dirty="0">
                <a:latin typeface="Times New Roman" panose="02020603050405020304" pitchFamily="18" charset="0"/>
                <a:cs typeface="Times New Roman" panose="02020603050405020304" pitchFamily="18" charset="0"/>
              </a:rPr>
              <a:t>The Accuracy and Loss graphs for various models are:</a:t>
            </a:r>
            <a:endParaRPr sz="2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0499512-18CC-A93D-D86E-61C0CF8F55C1}"/>
              </a:ext>
            </a:extLst>
          </p:cNvPr>
          <p:cNvPicPr>
            <a:picLocks noChangeAspect="1"/>
          </p:cNvPicPr>
          <p:nvPr/>
        </p:nvPicPr>
        <p:blipFill>
          <a:blip r:embed="rId3"/>
          <a:stretch>
            <a:fillRect/>
          </a:stretch>
        </p:blipFill>
        <p:spPr>
          <a:xfrm>
            <a:off x="1706881" y="3201484"/>
            <a:ext cx="6903719" cy="5012876"/>
          </a:xfrm>
          <a:prstGeom prst="rect">
            <a:avLst/>
          </a:prstGeom>
        </p:spPr>
      </p:pic>
      <p:pic>
        <p:nvPicPr>
          <p:cNvPr id="5" name="Picture 4">
            <a:extLst>
              <a:ext uri="{FF2B5EF4-FFF2-40B4-BE49-F238E27FC236}">
                <a16:creationId xmlns:a16="http://schemas.microsoft.com/office/drawing/2014/main" id="{4DF31EE8-B8C2-5266-A8E4-0B59B564310E}"/>
              </a:ext>
            </a:extLst>
          </p:cNvPr>
          <p:cNvPicPr>
            <a:picLocks noChangeAspect="1"/>
          </p:cNvPicPr>
          <p:nvPr/>
        </p:nvPicPr>
        <p:blipFill>
          <a:blip r:embed="rId4"/>
          <a:stretch>
            <a:fillRect/>
          </a:stretch>
        </p:blipFill>
        <p:spPr>
          <a:xfrm>
            <a:off x="10058400" y="3201484"/>
            <a:ext cx="7025640" cy="4967152"/>
          </a:xfrm>
          <a:prstGeom prst="rect">
            <a:avLst/>
          </a:prstGeom>
        </p:spPr>
      </p:pic>
      <p:graphicFrame>
        <p:nvGraphicFramePr>
          <p:cNvPr id="2" name="Table 3">
            <a:extLst>
              <a:ext uri="{FF2B5EF4-FFF2-40B4-BE49-F238E27FC236}">
                <a16:creationId xmlns:a16="http://schemas.microsoft.com/office/drawing/2014/main" id="{26F6998B-703E-815B-C897-9F12A1E46840}"/>
              </a:ext>
            </a:extLst>
          </p:cNvPr>
          <p:cNvGraphicFramePr>
            <a:graphicFrameLocks noGrp="1"/>
          </p:cNvGraphicFramePr>
          <p:nvPr>
            <p:extLst>
              <p:ext uri="{D42A27DB-BD31-4B8C-83A1-F6EECF244321}">
                <p14:modId xmlns:p14="http://schemas.microsoft.com/office/powerpoint/2010/main" val="4161881420"/>
              </p:ext>
            </p:extLst>
          </p:nvPr>
        </p:nvGraphicFramePr>
        <p:xfrm>
          <a:off x="1706880" y="8757920"/>
          <a:ext cx="15377160" cy="492402"/>
        </p:xfrm>
        <a:graphic>
          <a:graphicData uri="http://schemas.openxmlformats.org/drawingml/2006/table">
            <a:tbl>
              <a:tblPr firstRow="1" bandRow="1">
                <a:tableStyleId>{35758FB7-9AC5-4552-8A53-C91805E547FA}</a:tableStyleId>
              </a:tblPr>
              <a:tblGrid>
                <a:gridCol w="7688580">
                  <a:extLst>
                    <a:ext uri="{9D8B030D-6E8A-4147-A177-3AD203B41FA5}">
                      <a16:colId xmlns:a16="http://schemas.microsoft.com/office/drawing/2014/main" val="3697310239"/>
                    </a:ext>
                  </a:extLst>
                </a:gridCol>
                <a:gridCol w="7688580">
                  <a:extLst>
                    <a:ext uri="{9D8B030D-6E8A-4147-A177-3AD203B41FA5}">
                      <a16:colId xmlns:a16="http://schemas.microsoft.com/office/drawing/2014/main" val="4276790865"/>
                    </a:ext>
                  </a:extLst>
                </a:gridCol>
              </a:tblGrid>
              <a:tr h="492402">
                <a:tc>
                  <a:txBody>
                    <a:bodyPr/>
                    <a:lstStyle/>
                    <a:p>
                      <a:pPr algn="ctr"/>
                      <a:r>
                        <a:rPr lang="en-IN" sz="2000" dirty="0">
                          <a:latin typeface="Times New Roman" panose="02020603050405020304" pitchFamily="18" charset="0"/>
                          <a:cs typeface="Times New Roman" panose="02020603050405020304" pitchFamily="18" charset="0"/>
                        </a:rPr>
                        <a:t>Accuracy – 98.18%</a:t>
                      </a:r>
                    </a:p>
                  </a:txBody>
                  <a:tcPr/>
                </a:tc>
                <a:tc>
                  <a:txBody>
                    <a:bodyPr/>
                    <a:lstStyle/>
                    <a:p>
                      <a:pPr algn="ctr"/>
                      <a:r>
                        <a:rPr lang="en-IN" sz="2000" dirty="0">
                          <a:latin typeface="Times New Roman" panose="02020603050405020304" pitchFamily="18" charset="0"/>
                          <a:cs typeface="Times New Roman" panose="02020603050405020304" pitchFamily="18" charset="0"/>
                        </a:rPr>
                        <a:t>Loss – 7.05%</a:t>
                      </a:r>
                    </a:p>
                  </a:txBody>
                  <a:tcPr/>
                </a:tc>
                <a:extLst>
                  <a:ext uri="{0D108BD9-81ED-4DB2-BD59-A6C34878D82A}">
                    <a16:rowId xmlns:a16="http://schemas.microsoft.com/office/drawing/2014/main" val="82274977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17</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311" name="Google Shape;311;p25"/>
          <p:cNvGrpSpPr/>
          <p:nvPr/>
        </p:nvGrpSpPr>
        <p:grpSpPr>
          <a:xfrm>
            <a:off x="0" y="9573785"/>
            <a:ext cx="19010314" cy="1112119"/>
            <a:chOff x="-2" y="9568581"/>
            <a:chExt cx="19010314" cy="1112119"/>
          </a:xfrm>
        </p:grpSpPr>
        <p:grpSp>
          <p:nvGrpSpPr>
            <p:cNvPr id="312" name="Google Shape;312;p25"/>
            <p:cNvGrpSpPr/>
            <p:nvPr/>
          </p:nvGrpSpPr>
          <p:grpSpPr>
            <a:xfrm>
              <a:off x="-2" y="9568581"/>
              <a:ext cx="19010314" cy="1112119"/>
              <a:chOff x="-324645" y="2222500"/>
              <a:chExt cx="22261686" cy="1302327"/>
            </a:xfrm>
          </p:grpSpPr>
          <p:sp>
            <p:nvSpPr>
              <p:cNvPr id="313" name="Google Shape;313;p2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14" name="Google Shape;314;p2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15" name="Google Shape;315;p2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16" name="Google Shape;316;p25"/>
          <p:cNvSpPr txBox="1"/>
          <p:nvPr/>
        </p:nvSpPr>
        <p:spPr>
          <a:xfrm>
            <a:off x="665955" y="9771598"/>
            <a:ext cx="12340913"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317" name="Google Shape;317;p25"/>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18" name="Google Shape;318;p25"/>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17</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19" name="Google Shape;319;p25"/>
          <p:cNvGrpSpPr/>
          <p:nvPr/>
        </p:nvGrpSpPr>
        <p:grpSpPr>
          <a:xfrm>
            <a:off x="-26281" y="759460"/>
            <a:ext cx="15071695" cy="827992"/>
            <a:chOff x="-16184" y="8640158"/>
            <a:chExt cx="4045716" cy="439420"/>
          </a:xfrm>
        </p:grpSpPr>
        <p:sp>
          <p:nvSpPr>
            <p:cNvPr id="320" name="Google Shape;320;p25"/>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IN" sz="5400" dirty="0">
                  <a:solidFill>
                    <a:schemeClr val="lt1"/>
                  </a:solidFill>
                  <a:latin typeface="Times New Roman" panose="02020603050405020304" pitchFamily="18" charset="0"/>
                  <a:ea typeface="Calibri"/>
                  <a:cs typeface="Times New Roman" panose="02020603050405020304" pitchFamily="18" charset="0"/>
                  <a:sym typeface="Calibri"/>
                </a:rPr>
                <a:t>Experimental Outcomes</a:t>
              </a:r>
              <a:endParaRPr lang="en-IN"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rtl="0">
                <a:spcBef>
                  <a:spcPts val="0"/>
                </a:spcBef>
                <a:spcAft>
                  <a:spcPts val="0"/>
                </a:spcAft>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21" name="Google Shape;321;p2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22" name="Google Shape;322;p25"/>
          <p:cNvSpPr txBox="1"/>
          <p:nvPr/>
        </p:nvSpPr>
        <p:spPr>
          <a:xfrm>
            <a:off x="998937" y="2382087"/>
            <a:ext cx="15544800" cy="492402"/>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r>
              <a:rPr lang="en-US" sz="2600" b="1" dirty="0">
                <a:solidFill>
                  <a:schemeClr val="dk1"/>
                </a:solidFill>
                <a:latin typeface="Times New Roman" panose="02020603050405020304" pitchFamily="18" charset="0"/>
                <a:ea typeface="Calibri"/>
                <a:cs typeface="Times New Roman" panose="02020603050405020304" pitchFamily="18" charset="0"/>
                <a:sym typeface="Calibri"/>
              </a:rPr>
              <a:t>2. ResNet50:</a:t>
            </a:r>
            <a:endParaRPr sz="2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295DE0E-999B-E50B-F6F4-E89E851CDEFD}"/>
              </a:ext>
            </a:extLst>
          </p:cNvPr>
          <p:cNvPicPr>
            <a:picLocks noChangeAspect="1"/>
          </p:cNvPicPr>
          <p:nvPr/>
        </p:nvPicPr>
        <p:blipFill>
          <a:blip r:embed="rId3"/>
          <a:stretch>
            <a:fillRect/>
          </a:stretch>
        </p:blipFill>
        <p:spPr>
          <a:xfrm>
            <a:off x="1656556" y="3219596"/>
            <a:ext cx="6847364" cy="4765224"/>
          </a:xfrm>
          <a:prstGeom prst="rect">
            <a:avLst/>
          </a:prstGeom>
        </p:spPr>
      </p:pic>
      <p:pic>
        <p:nvPicPr>
          <p:cNvPr id="9" name="Picture 8">
            <a:extLst>
              <a:ext uri="{FF2B5EF4-FFF2-40B4-BE49-F238E27FC236}">
                <a16:creationId xmlns:a16="http://schemas.microsoft.com/office/drawing/2014/main" id="{96459D5D-C9BF-AF8A-C454-500FC11A3813}"/>
              </a:ext>
            </a:extLst>
          </p:cNvPr>
          <p:cNvPicPr>
            <a:picLocks noChangeAspect="1"/>
          </p:cNvPicPr>
          <p:nvPr/>
        </p:nvPicPr>
        <p:blipFill>
          <a:blip r:embed="rId4"/>
          <a:stretch>
            <a:fillRect/>
          </a:stretch>
        </p:blipFill>
        <p:spPr>
          <a:xfrm>
            <a:off x="10027920" y="3219596"/>
            <a:ext cx="7078574" cy="4722044"/>
          </a:xfrm>
          <a:prstGeom prst="rect">
            <a:avLst/>
          </a:prstGeom>
        </p:spPr>
      </p:pic>
      <p:graphicFrame>
        <p:nvGraphicFramePr>
          <p:cNvPr id="2" name="Table 2">
            <a:extLst>
              <a:ext uri="{FF2B5EF4-FFF2-40B4-BE49-F238E27FC236}">
                <a16:creationId xmlns:a16="http://schemas.microsoft.com/office/drawing/2014/main" id="{529D4140-7938-2A44-CB7E-8CF98F273EB0}"/>
              </a:ext>
            </a:extLst>
          </p:cNvPr>
          <p:cNvGraphicFramePr>
            <a:graphicFrameLocks noGrp="1"/>
          </p:cNvGraphicFramePr>
          <p:nvPr>
            <p:extLst>
              <p:ext uri="{D42A27DB-BD31-4B8C-83A1-F6EECF244321}">
                <p14:modId xmlns:p14="http://schemas.microsoft.com/office/powerpoint/2010/main" val="2422298926"/>
              </p:ext>
            </p:extLst>
          </p:nvPr>
        </p:nvGraphicFramePr>
        <p:xfrm>
          <a:off x="1656556" y="8572292"/>
          <a:ext cx="15449938" cy="492402"/>
        </p:xfrm>
        <a:graphic>
          <a:graphicData uri="http://schemas.openxmlformats.org/drawingml/2006/table">
            <a:tbl>
              <a:tblPr firstRow="1" bandRow="1">
                <a:tableStyleId>{35758FB7-9AC5-4552-8A53-C91805E547FA}</a:tableStyleId>
              </a:tblPr>
              <a:tblGrid>
                <a:gridCol w="7724969">
                  <a:extLst>
                    <a:ext uri="{9D8B030D-6E8A-4147-A177-3AD203B41FA5}">
                      <a16:colId xmlns:a16="http://schemas.microsoft.com/office/drawing/2014/main" val="3455027118"/>
                    </a:ext>
                  </a:extLst>
                </a:gridCol>
                <a:gridCol w="7724969">
                  <a:extLst>
                    <a:ext uri="{9D8B030D-6E8A-4147-A177-3AD203B41FA5}">
                      <a16:colId xmlns:a16="http://schemas.microsoft.com/office/drawing/2014/main" val="3502505063"/>
                    </a:ext>
                  </a:extLst>
                </a:gridCol>
              </a:tblGrid>
              <a:tr h="492402">
                <a:tc>
                  <a:txBody>
                    <a:bodyPr/>
                    <a:lstStyle/>
                    <a:p>
                      <a:pPr algn="ctr"/>
                      <a:r>
                        <a:rPr lang="en-IN" sz="2000" dirty="0">
                          <a:latin typeface="Times New Roman" panose="02020603050405020304" pitchFamily="18" charset="0"/>
                          <a:cs typeface="Times New Roman" panose="02020603050405020304" pitchFamily="18" charset="0"/>
                        </a:rPr>
                        <a:t>Accuracy – 94.32%</a:t>
                      </a:r>
                    </a:p>
                  </a:txBody>
                  <a:tcPr/>
                </a:tc>
                <a:tc>
                  <a:txBody>
                    <a:bodyPr/>
                    <a:lstStyle/>
                    <a:p>
                      <a:pPr algn="ctr"/>
                      <a:r>
                        <a:rPr lang="en-IN" sz="2000" dirty="0">
                          <a:latin typeface="Times New Roman" panose="02020603050405020304" pitchFamily="18" charset="0"/>
                          <a:cs typeface="Times New Roman" panose="02020603050405020304" pitchFamily="18" charset="0"/>
                        </a:rPr>
                        <a:t>Loss – 15.59%</a:t>
                      </a:r>
                    </a:p>
                  </a:txBody>
                  <a:tcPr/>
                </a:tc>
                <a:extLst>
                  <a:ext uri="{0D108BD9-81ED-4DB2-BD59-A6C34878D82A}">
                    <a16:rowId xmlns:a16="http://schemas.microsoft.com/office/drawing/2014/main" val="1185186229"/>
                  </a:ext>
                </a:extLst>
              </a:tr>
            </a:tbl>
          </a:graphicData>
        </a:graphic>
      </p:graphicFrame>
    </p:spTree>
    <p:extLst>
      <p:ext uri="{BB962C8B-B14F-4D97-AF65-F5344CB8AC3E}">
        <p14:creationId xmlns:p14="http://schemas.microsoft.com/office/powerpoint/2010/main" val="544870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18</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93" name="Google Shape;293;p24"/>
          <p:cNvGrpSpPr/>
          <p:nvPr/>
        </p:nvGrpSpPr>
        <p:grpSpPr>
          <a:xfrm>
            <a:off x="-2" y="9568581"/>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8" name="Google Shape;298;p24"/>
          <p:cNvSpPr txBox="1"/>
          <p:nvPr/>
        </p:nvSpPr>
        <p:spPr>
          <a:xfrm>
            <a:off x="665955" y="9771598"/>
            <a:ext cx="11956437"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18</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Experimental Outcomes</a:t>
              </a:r>
              <a:endParaRPr dirty="0">
                <a:latin typeface="Times New Roman" panose="02020603050405020304" pitchFamily="18" charset="0"/>
                <a:cs typeface="Times New Roman" panose="02020603050405020304" pitchFamily="18" charset="0"/>
              </a:endParaRPr>
            </a:p>
            <a:p>
              <a:pPr marL="457200" marR="0" lvl="1" indent="0" rtl="0">
                <a:spcBef>
                  <a:spcPts val="0"/>
                </a:spcBef>
                <a:spcAft>
                  <a:spcPts val="0"/>
                </a:spcAft>
                <a:buNone/>
              </a:pPr>
              <a:endParaRPr lang="en-IN" sz="26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r>
                <a:rPr lang="en-IN" sz="2600" dirty="0">
                  <a:solidFill>
                    <a:schemeClr val="lt1"/>
                  </a:solidFill>
                  <a:latin typeface="Times New Roman" panose="02020603050405020304" pitchFamily="18" charset="0"/>
                  <a:ea typeface="Calibri"/>
                  <a:cs typeface="Times New Roman" panose="02020603050405020304" pitchFamily="18" charset="0"/>
                  <a:sym typeface="Calibri"/>
                </a:rPr>
                <a:t>	   </a:t>
              </a:r>
            </a:p>
            <a:p>
              <a:pPr marL="457200" marR="0" lvl="1" indent="0" rtl="0">
                <a:spcBef>
                  <a:spcPts val="0"/>
                </a:spcBef>
                <a:spcAft>
                  <a:spcPts val="0"/>
                </a:spcAft>
                <a:buNone/>
              </a:pPr>
              <a:r>
                <a:rPr lang="en-IN" sz="2600" b="1" dirty="0">
                  <a:solidFill>
                    <a:schemeClr val="lt1"/>
                  </a:solidFill>
                  <a:latin typeface="Times New Roman" panose="02020603050405020304" pitchFamily="18" charset="0"/>
                  <a:ea typeface="Calibri"/>
                  <a:cs typeface="Times New Roman" panose="02020603050405020304" pitchFamily="18" charset="0"/>
                  <a:sym typeface="Calibri"/>
                </a:rPr>
                <a:t>	   </a:t>
              </a:r>
              <a:r>
                <a:rPr lang="en-IN" sz="2600" b="1" dirty="0">
                  <a:solidFill>
                    <a:schemeClr val="tx1"/>
                  </a:solidFill>
                  <a:latin typeface="Times New Roman" panose="02020603050405020304" pitchFamily="18" charset="0"/>
                  <a:ea typeface="Calibri"/>
                  <a:cs typeface="Times New Roman" panose="02020603050405020304" pitchFamily="18" charset="0"/>
                  <a:sym typeface="Calibri"/>
                </a:rPr>
                <a:t>3. Xception:</a:t>
              </a:r>
              <a:endParaRPr lang="en-IN" sz="2600"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r>
                <a:rPr lang="en-IN" sz="2600" b="1" dirty="0">
                  <a:solidFill>
                    <a:schemeClr val="lt1"/>
                  </a:solidFill>
                  <a:latin typeface="Times New Roman" panose="02020603050405020304" pitchFamily="18" charset="0"/>
                  <a:ea typeface="Calibri"/>
                  <a:cs typeface="Times New Roman" panose="02020603050405020304" pitchFamily="18" charset="0"/>
                  <a:sym typeface="Calibri"/>
                </a:rPr>
                <a:t>	</a:t>
              </a:r>
              <a:endParaRPr lang="en-IN" sz="2600" b="1"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r>
                <a:rPr lang="en-IN" sz="2600" b="1" dirty="0">
                  <a:solidFill>
                    <a:schemeClr val="tx1"/>
                  </a:solidFill>
                  <a:latin typeface="Times New Roman" panose="02020603050405020304" pitchFamily="18" charset="0"/>
                  <a:ea typeface="Calibri"/>
                  <a:cs typeface="Times New Roman" panose="02020603050405020304" pitchFamily="18" charset="0"/>
                  <a:sym typeface="Calibri"/>
                </a:rPr>
                <a:t>	</a:t>
              </a:r>
            </a:p>
            <a:p>
              <a:pPr marL="457200" marR="0" lvl="1" indent="0" rtl="0">
                <a:spcBef>
                  <a:spcPts val="0"/>
                </a:spcBef>
                <a:spcAft>
                  <a:spcPts val="0"/>
                </a:spcAft>
                <a:buNone/>
              </a:pPr>
              <a:endParaRPr sz="2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pic>
        <p:nvPicPr>
          <p:cNvPr id="3" name="Picture 2">
            <a:extLst>
              <a:ext uri="{FF2B5EF4-FFF2-40B4-BE49-F238E27FC236}">
                <a16:creationId xmlns:a16="http://schemas.microsoft.com/office/drawing/2014/main" id="{071D5026-0EB5-50F7-993E-FD49CD9A6D73}"/>
              </a:ext>
            </a:extLst>
          </p:cNvPr>
          <p:cNvPicPr>
            <a:picLocks noChangeAspect="1"/>
          </p:cNvPicPr>
          <p:nvPr/>
        </p:nvPicPr>
        <p:blipFill>
          <a:blip r:embed="rId3"/>
          <a:stretch>
            <a:fillRect/>
          </a:stretch>
        </p:blipFill>
        <p:spPr>
          <a:xfrm>
            <a:off x="1584960" y="3185514"/>
            <a:ext cx="6949440" cy="4791897"/>
          </a:xfrm>
          <a:prstGeom prst="rect">
            <a:avLst/>
          </a:prstGeom>
        </p:spPr>
      </p:pic>
      <p:pic>
        <p:nvPicPr>
          <p:cNvPr id="7" name="Picture 6">
            <a:extLst>
              <a:ext uri="{FF2B5EF4-FFF2-40B4-BE49-F238E27FC236}">
                <a16:creationId xmlns:a16="http://schemas.microsoft.com/office/drawing/2014/main" id="{083B05D9-A36C-892A-9B28-0847B6435548}"/>
              </a:ext>
            </a:extLst>
          </p:cNvPr>
          <p:cNvPicPr>
            <a:picLocks noChangeAspect="1"/>
          </p:cNvPicPr>
          <p:nvPr/>
        </p:nvPicPr>
        <p:blipFill>
          <a:blip r:embed="rId4"/>
          <a:stretch>
            <a:fillRect/>
          </a:stretch>
        </p:blipFill>
        <p:spPr>
          <a:xfrm>
            <a:off x="10210800" y="3193862"/>
            <a:ext cx="6949440" cy="4791897"/>
          </a:xfrm>
          <a:prstGeom prst="rect">
            <a:avLst/>
          </a:prstGeom>
        </p:spPr>
      </p:pic>
      <p:graphicFrame>
        <p:nvGraphicFramePr>
          <p:cNvPr id="2" name="Table 3">
            <a:extLst>
              <a:ext uri="{FF2B5EF4-FFF2-40B4-BE49-F238E27FC236}">
                <a16:creationId xmlns:a16="http://schemas.microsoft.com/office/drawing/2014/main" id="{D9606BEA-F5E8-16C0-FA9F-3BE7A5F218F9}"/>
              </a:ext>
            </a:extLst>
          </p:cNvPr>
          <p:cNvGraphicFramePr>
            <a:graphicFrameLocks noGrp="1"/>
          </p:cNvGraphicFramePr>
          <p:nvPr>
            <p:extLst>
              <p:ext uri="{D42A27DB-BD31-4B8C-83A1-F6EECF244321}">
                <p14:modId xmlns:p14="http://schemas.microsoft.com/office/powerpoint/2010/main" val="2030356228"/>
              </p:ext>
            </p:extLst>
          </p:nvPr>
        </p:nvGraphicFramePr>
        <p:xfrm>
          <a:off x="1584960" y="8583402"/>
          <a:ext cx="15575280" cy="519958"/>
        </p:xfrm>
        <a:graphic>
          <a:graphicData uri="http://schemas.openxmlformats.org/drawingml/2006/table">
            <a:tbl>
              <a:tblPr firstRow="1" bandRow="1">
                <a:tableStyleId>{35758FB7-9AC5-4552-8A53-C91805E547FA}</a:tableStyleId>
              </a:tblPr>
              <a:tblGrid>
                <a:gridCol w="7787640">
                  <a:extLst>
                    <a:ext uri="{9D8B030D-6E8A-4147-A177-3AD203B41FA5}">
                      <a16:colId xmlns:a16="http://schemas.microsoft.com/office/drawing/2014/main" val="621112804"/>
                    </a:ext>
                  </a:extLst>
                </a:gridCol>
                <a:gridCol w="7787640">
                  <a:extLst>
                    <a:ext uri="{9D8B030D-6E8A-4147-A177-3AD203B41FA5}">
                      <a16:colId xmlns:a16="http://schemas.microsoft.com/office/drawing/2014/main" val="1471157315"/>
                    </a:ext>
                  </a:extLst>
                </a:gridCol>
              </a:tblGrid>
              <a:tr h="519958">
                <a:tc>
                  <a:txBody>
                    <a:bodyPr/>
                    <a:lstStyle/>
                    <a:p>
                      <a:pPr algn="ctr"/>
                      <a:r>
                        <a:rPr lang="en-IN" sz="2000" dirty="0">
                          <a:latin typeface="Times New Roman" panose="02020603050405020304" pitchFamily="18" charset="0"/>
                          <a:cs typeface="Times New Roman" panose="02020603050405020304" pitchFamily="18" charset="0"/>
                        </a:rPr>
                        <a:t>Accuracy – 95.68%</a:t>
                      </a:r>
                    </a:p>
                  </a:txBody>
                  <a:tcPr/>
                </a:tc>
                <a:tc>
                  <a:txBody>
                    <a:bodyPr/>
                    <a:lstStyle/>
                    <a:p>
                      <a:pPr algn="ctr"/>
                      <a:r>
                        <a:rPr lang="en-IN" sz="2000" dirty="0">
                          <a:latin typeface="Times New Roman" panose="02020603050405020304" pitchFamily="18" charset="0"/>
                          <a:cs typeface="Times New Roman" panose="02020603050405020304" pitchFamily="18" charset="0"/>
                        </a:rPr>
                        <a:t>Loss – 12.84%</a:t>
                      </a:r>
                    </a:p>
                  </a:txBody>
                  <a:tcPr/>
                </a:tc>
                <a:extLst>
                  <a:ext uri="{0D108BD9-81ED-4DB2-BD59-A6C34878D82A}">
                    <a16:rowId xmlns:a16="http://schemas.microsoft.com/office/drawing/2014/main" val="3087226001"/>
                  </a:ext>
                </a:extLst>
              </a:tr>
            </a:tbl>
          </a:graphicData>
        </a:graphic>
      </p:graphicFrame>
    </p:spTree>
    <p:extLst>
      <p:ext uri="{BB962C8B-B14F-4D97-AF65-F5344CB8AC3E}">
        <p14:creationId xmlns:p14="http://schemas.microsoft.com/office/powerpoint/2010/main" val="4094653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19</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93" name="Google Shape;293;p24"/>
          <p:cNvGrpSpPr/>
          <p:nvPr/>
        </p:nvGrpSpPr>
        <p:grpSpPr>
          <a:xfrm>
            <a:off x="0" y="9570584"/>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8" name="Google Shape;298;p24"/>
          <p:cNvSpPr txBox="1"/>
          <p:nvPr/>
        </p:nvSpPr>
        <p:spPr>
          <a:xfrm>
            <a:off x="665956" y="9771598"/>
            <a:ext cx="12576274"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19</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Experimental Outcomes</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r>
                <a:rPr lang="en-IN" sz="2600" dirty="0">
                  <a:solidFill>
                    <a:schemeClr val="lt1"/>
                  </a:solidFill>
                  <a:latin typeface="Times New Roman" panose="02020603050405020304" pitchFamily="18" charset="0"/>
                  <a:ea typeface="Calibri"/>
                  <a:cs typeface="Times New Roman" panose="02020603050405020304" pitchFamily="18" charset="0"/>
                  <a:sym typeface="Calibri"/>
                </a:rPr>
                <a:t>	   </a:t>
              </a:r>
              <a:r>
                <a:rPr lang="en-IN" sz="2600" b="1" dirty="0">
                  <a:solidFill>
                    <a:schemeClr val="tx1"/>
                  </a:solidFill>
                  <a:latin typeface="Times New Roman" panose="02020603050405020304" pitchFamily="18" charset="0"/>
                  <a:ea typeface="Calibri"/>
                  <a:cs typeface="Times New Roman" panose="02020603050405020304" pitchFamily="18" charset="0"/>
                  <a:sym typeface="Calibri"/>
                </a:rPr>
                <a:t>4. InceptionV3:</a:t>
              </a:r>
            </a:p>
            <a:p>
              <a:pPr marL="457200" marR="0" lvl="1" indent="0" rtl="0">
                <a:spcBef>
                  <a:spcPts val="0"/>
                </a:spcBef>
                <a:spcAft>
                  <a:spcPts val="0"/>
                </a:spcAft>
                <a:buNone/>
              </a:pPr>
              <a:r>
                <a:rPr lang="en-IN" sz="2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			</a:t>
              </a:r>
              <a:endParaRPr sz="2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pic>
        <p:nvPicPr>
          <p:cNvPr id="3" name="Picture 2">
            <a:extLst>
              <a:ext uri="{FF2B5EF4-FFF2-40B4-BE49-F238E27FC236}">
                <a16:creationId xmlns:a16="http://schemas.microsoft.com/office/drawing/2014/main" id="{947CC7D1-D581-B00C-E025-9ED35031180E}"/>
              </a:ext>
            </a:extLst>
          </p:cNvPr>
          <p:cNvPicPr>
            <a:picLocks noChangeAspect="1"/>
          </p:cNvPicPr>
          <p:nvPr/>
        </p:nvPicPr>
        <p:blipFill>
          <a:blip r:embed="rId3"/>
          <a:stretch>
            <a:fillRect/>
          </a:stretch>
        </p:blipFill>
        <p:spPr>
          <a:xfrm>
            <a:off x="1554481" y="3210376"/>
            <a:ext cx="7223760" cy="4734744"/>
          </a:xfrm>
          <a:prstGeom prst="rect">
            <a:avLst/>
          </a:prstGeom>
        </p:spPr>
      </p:pic>
      <p:pic>
        <p:nvPicPr>
          <p:cNvPr id="5" name="Picture 4">
            <a:extLst>
              <a:ext uri="{FF2B5EF4-FFF2-40B4-BE49-F238E27FC236}">
                <a16:creationId xmlns:a16="http://schemas.microsoft.com/office/drawing/2014/main" id="{1D576CB4-4D88-AD51-B33A-99F590DD6D95}"/>
              </a:ext>
            </a:extLst>
          </p:cNvPr>
          <p:cNvPicPr>
            <a:picLocks noChangeAspect="1"/>
          </p:cNvPicPr>
          <p:nvPr/>
        </p:nvPicPr>
        <p:blipFill>
          <a:blip r:embed="rId4"/>
          <a:stretch>
            <a:fillRect/>
          </a:stretch>
        </p:blipFill>
        <p:spPr>
          <a:xfrm>
            <a:off x="10567351" y="3223076"/>
            <a:ext cx="6888481" cy="4727124"/>
          </a:xfrm>
          <a:prstGeom prst="rect">
            <a:avLst/>
          </a:prstGeom>
        </p:spPr>
      </p:pic>
      <p:graphicFrame>
        <p:nvGraphicFramePr>
          <p:cNvPr id="2" name="Table 3">
            <a:extLst>
              <a:ext uri="{FF2B5EF4-FFF2-40B4-BE49-F238E27FC236}">
                <a16:creationId xmlns:a16="http://schemas.microsoft.com/office/drawing/2014/main" id="{E8DADDB2-A3A9-315E-5B54-DF6286BC3C43}"/>
              </a:ext>
            </a:extLst>
          </p:cNvPr>
          <p:cNvGraphicFramePr>
            <a:graphicFrameLocks noGrp="1"/>
          </p:cNvGraphicFramePr>
          <p:nvPr>
            <p:extLst>
              <p:ext uri="{D42A27DB-BD31-4B8C-83A1-F6EECF244321}">
                <p14:modId xmlns:p14="http://schemas.microsoft.com/office/powerpoint/2010/main" val="804328794"/>
              </p:ext>
            </p:extLst>
          </p:nvPr>
        </p:nvGraphicFramePr>
        <p:xfrm>
          <a:off x="1554480" y="8384472"/>
          <a:ext cx="15901352" cy="500448"/>
        </p:xfrm>
        <a:graphic>
          <a:graphicData uri="http://schemas.openxmlformats.org/drawingml/2006/table">
            <a:tbl>
              <a:tblPr firstRow="1" bandRow="1">
                <a:tableStyleId>{35758FB7-9AC5-4552-8A53-C91805E547FA}</a:tableStyleId>
              </a:tblPr>
              <a:tblGrid>
                <a:gridCol w="7950676">
                  <a:extLst>
                    <a:ext uri="{9D8B030D-6E8A-4147-A177-3AD203B41FA5}">
                      <a16:colId xmlns:a16="http://schemas.microsoft.com/office/drawing/2014/main" val="3891770285"/>
                    </a:ext>
                  </a:extLst>
                </a:gridCol>
                <a:gridCol w="7950676">
                  <a:extLst>
                    <a:ext uri="{9D8B030D-6E8A-4147-A177-3AD203B41FA5}">
                      <a16:colId xmlns:a16="http://schemas.microsoft.com/office/drawing/2014/main" val="2500252942"/>
                    </a:ext>
                  </a:extLst>
                </a:gridCol>
              </a:tblGrid>
              <a:tr h="500448">
                <a:tc>
                  <a:txBody>
                    <a:bodyPr/>
                    <a:lstStyle/>
                    <a:p>
                      <a:pPr algn="ctr"/>
                      <a:r>
                        <a:rPr lang="en-IN" sz="2000" dirty="0"/>
                        <a:t>Accuracy-94.77%</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dirty="0"/>
                        <a:t>Loss – 10.67%</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4496393"/>
                  </a:ext>
                </a:extLst>
              </a:tr>
            </a:tbl>
          </a:graphicData>
        </a:graphic>
      </p:graphicFrame>
    </p:spTree>
    <p:extLst>
      <p:ext uri="{BB962C8B-B14F-4D97-AF65-F5344CB8AC3E}">
        <p14:creationId xmlns:p14="http://schemas.microsoft.com/office/powerpoint/2010/main" val="375793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2</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117" name="Google Shape;117;p14"/>
          <p:cNvGrpSpPr/>
          <p:nvPr/>
        </p:nvGrpSpPr>
        <p:grpSpPr>
          <a:xfrm>
            <a:off x="-2" y="9568581"/>
            <a:ext cx="19010314" cy="1112119"/>
            <a:chOff x="-2" y="9568581"/>
            <a:chExt cx="19010314" cy="1112119"/>
          </a:xfrm>
        </p:grpSpPr>
        <p:grpSp>
          <p:nvGrpSpPr>
            <p:cNvPr id="118" name="Google Shape;118;p14"/>
            <p:cNvGrpSpPr/>
            <p:nvPr/>
          </p:nvGrpSpPr>
          <p:grpSpPr>
            <a:xfrm>
              <a:off x="-2" y="9568581"/>
              <a:ext cx="19010314" cy="1112119"/>
              <a:chOff x="-324645" y="2222500"/>
              <a:chExt cx="22261686" cy="1302327"/>
            </a:xfrm>
          </p:grpSpPr>
          <p:sp>
            <p:nvSpPr>
              <p:cNvPr id="119" name="Google Shape;119;p1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20" name="Google Shape;120;p1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21" name="Google Shape;121;p1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22" name="Google Shape;122;p14"/>
          <p:cNvSpPr txBox="1"/>
          <p:nvPr/>
        </p:nvSpPr>
        <p:spPr>
          <a:xfrm>
            <a:off x="665956" y="9771598"/>
            <a:ext cx="12059444"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123" name="Google Shape;123;p1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24" name="Google Shape;124;p14"/>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2</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25" name="Google Shape;125;p14"/>
          <p:cNvGrpSpPr/>
          <p:nvPr/>
        </p:nvGrpSpPr>
        <p:grpSpPr>
          <a:xfrm>
            <a:off x="-26281" y="774700"/>
            <a:ext cx="15071695" cy="827992"/>
            <a:chOff x="-16184" y="8640158"/>
            <a:chExt cx="4045716" cy="439420"/>
          </a:xfrm>
        </p:grpSpPr>
        <p:sp>
          <p:nvSpPr>
            <p:cNvPr id="126" name="Google Shape;126;p1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rtl="0">
                <a:spcBef>
                  <a:spcPts val="0"/>
                </a:spcBef>
                <a:spcAft>
                  <a:spcPts val="0"/>
                </a:spcAft>
                <a:buNone/>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Content</a:t>
              </a: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7" name="Google Shape;127;p1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28" name="Google Shape;128;p14"/>
          <p:cNvSpPr txBox="1"/>
          <p:nvPr/>
        </p:nvSpPr>
        <p:spPr>
          <a:xfrm>
            <a:off x="665956" y="1765300"/>
            <a:ext cx="11658600" cy="701726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 Introduction</a:t>
            </a:r>
            <a:endParaRPr sz="3000" dirty="0">
              <a:latin typeface="Times New Roman" panose="02020603050405020304" pitchFamily="18" charset="0"/>
              <a:cs typeface="Times New Roman" panose="02020603050405020304" pitchFamily="18" charset="0"/>
            </a:endParaRPr>
          </a:p>
          <a:p>
            <a:pPr marL="571500" marR="0" lvl="0" indent="-5715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Literature review</a:t>
            </a:r>
            <a:endParaRPr sz="3000" dirty="0">
              <a:latin typeface="Times New Roman" panose="02020603050405020304" pitchFamily="18" charset="0"/>
              <a:cs typeface="Times New Roman" panose="02020603050405020304" pitchFamily="18" charset="0"/>
            </a:endParaRPr>
          </a:p>
          <a:p>
            <a:pPr marL="571500" marR="0" lvl="0" indent="-5715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Proposed Methodology</a:t>
            </a:r>
          </a:p>
          <a:p>
            <a:pPr marL="571500" marR="0" lvl="0" indent="-5715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Dataset Information</a:t>
            </a:r>
          </a:p>
          <a:p>
            <a:pPr marL="571500" marR="0" lvl="0" indent="-5715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Implementation Details</a:t>
            </a:r>
            <a:endParaRPr sz="3000" dirty="0">
              <a:latin typeface="Times New Roman" panose="02020603050405020304" pitchFamily="18" charset="0"/>
              <a:cs typeface="Times New Roman" panose="02020603050405020304" pitchFamily="18" charset="0"/>
            </a:endParaRPr>
          </a:p>
          <a:p>
            <a:pPr marL="571500" marR="0" lvl="0" indent="-5715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Experimental Outcomes</a:t>
            </a:r>
            <a:endParaRPr sz="3000" dirty="0">
              <a:latin typeface="Times New Roman" panose="02020603050405020304" pitchFamily="18" charset="0"/>
              <a:cs typeface="Times New Roman" panose="02020603050405020304" pitchFamily="18" charset="0"/>
            </a:endParaRPr>
          </a:p>
          <a:p>
            <a:pPr marL="571500" marR="0" lvl="0" indent="-5715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Applications</a:t>
            </a:r>
            <a:endParaRPr sz="3000" dirty="0">
              <a:latin typeface="Times New Roman" panose="02020603050405020304" pitchFamily="18" charset="0"/>
              <a:cs typeface="Times New Roman" panose="02020603050405020304" pitchFamily="18" charset="0"/>
            </a:endParaRPr>
          </a:p>
          <a:p>
            <a:pPr marL="571500" marR="0" lvl="0" indent="-5715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Conclusion </a:t>
            </a:r>
            <a:endParaRPr sz="3000" dirty="0">
              <a:latin typeface="Times New Roman" panose="02020603050405020304" pitchFamily="18" charset="0"/>
              <a:cs typeface="Times New Roman" panose="02020603050405020304" pitchFamily="18" charset="0"/>
            </a:endParaRPr>
          </a:p>
          <a:p>
            <a:pPr marL="571500" marR="0" lvl="0" indent="-5715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Future scope</a:t>
            </a:r>
            <a:endParaRPr sz="3000" dirty="0">
              <a:latin typeface="Times New Roman" panose="02020603050405020304" pitchFamily="18" charset="0"/>
              <a:cs typeface="Times New Roman" panose="02020603050405020304" pitchFamily="18" charset="0"/>
            </a:endParaRPr>
          </a:p>
          <a:p>
            <a:pPr marL="571500" marR="0" lvl="0" indent="-571500" algn="l" rtl="0">
              <a:lnSpc>
                <a:spcPct val="150000"/>
              </a:lnSpc>
              <a:spcBef>
                <a:spcPts val="0"/>
              </a:spcBef>
              <a:spcAft>
                <a:spcPts val="0"/>
              </a:spcAft>
              <a:buClr>
                <a:schemeClr val="dk1"/>
              </a:buClr>
              <a:buSzPts val="3600"/>
              <a:buFont typeface="Arial" panose="020B0604020202020204" pitchFamily="34" charset="0"/>
              <a:buChar char="•"/>
            </a:pPr>
            <a:r>
              <a:rPr lang="en-US" sz="3000" dirty="0">
                <a:solidFill>
                  <a:schemeClr val="dk1"/>
                </a:solidFill>
                <a:latin typeface="Times New Roman" panose="02020603050405020304" pitchFamily="18" charset="0"/>
                <a:ea typeface="Calibri"/>
                <a:cs typeface="Times New Roman" panose="02020603050405020304" pitchFamily="18" charset="0"/>
                <a:sym typeface="Calibri"/>
              </a:rPr>
              <a:t>References</a:t>
            </a:r>
            <a:endParaRPr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20</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93" name="Google Shape;293;p24"/>
          <p:cNvGrpSpPr/>
          <p:nvPr/>
        </p:nvGrpSpPr>
        <p:grpSpPr>
          <a:xfrm>
            <a:off x="-2" y="9568581"/>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8" name="Google Shape;298;p24"/>
          <p:cNvSpPr txBox="1"/>
          <p:nvPr/>
        </p:nvSpPr>
        <p:spPr>
          <a:xfrm>
            <a:off x="665955" y="9771598"/>
            <a:ext cx="12340911"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20</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01" name="Google Shape;301;p24"/>
          <p:cNvGrpSpPr/>
          <p:nvPr/>
        </p:nvGrpSpPr>
        <p:grpSpPr>
          <a:xfrm>
            <a:off x="-26281" y="75946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Experimental Outcomes</a:t>
              </a:r>
              <a:endParaRPr dirty="0">
                <a:latin typeface="Times New Roman" panose="02020603050405020304" pitchFamily="18" charset="0"/>
                <a:cs typeface="Times New Roman" panose="02020603050405020304" pitchFamily="18" charset="0"/>
              </a:endParaRPr>
            </a:p>
            <a:p>
              <a:pPr marL="457200" marR="0" lvl="1" indent="0" rtl="0">
                <a:spcBef>
                  <a:spcPts val="0"/>
                </a:spcBef>
                <a:spcAft>
                  <a:spcPts val="0"/>
                </a:spcAft>
                <a:buNone/>
              </a:pPr>
              <a:endParaRPr lang="en-IN" sz="26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endParaRPr lang="en-IN" sz="2600" b="1"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r>
                <a:rPr lang="en-IN" sz="26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	   </a:t>
              </a:r>
              <a:r>
                <a:rPr lang="en-IN" sz="2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5. EfficientNetB6:</a:t>
              </a:r>
            </a:p>
            <a:p>
              <a:pPr marL="457200" marR="0" lvl="1" indent="0" rtl="0">
                <a:spcBef>
                  <a:spcPts val="0"/>
                </a:spcBef>
                <a:spcAft>
                  <a:spcPts val="0"/>
                </a:spcAft>
                <a:buNone/>
              </a:pPr>
              <a:r>
                <a:rPr lang="en-IN" sz="2600" b="1" dirty="0">
                  <a:solidFill>
                    <a:schemeClr val="tx1"/>
                  </a:solidFill>
                  <a:latin typeface="Times New Roman" panose="02020603050405020304" pitchFamily="18" charset="0"/>
                  <a:ea typeface="Calibri"/>
                  <a:cs typeface="Times New Roman" panose="02020603050405020304" pitchFamily="18" charset="0"/>
                  <a:sym typeface="Calibri"/>
                </a:rPr>
                <a:t>		</a:t>
              </a:r>
              <a:endParaRPr sz="2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r>
                <a:rPr lang="en-IN" sz="26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		</a:t>
              </a:r>
              <a:endParaRPr sz="26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pic>
        <p:nvPicPr>
          <p:cNvPr id="3" name="Picture 2">
            <a:extLst>
              <a:ext uri="{FF2B5EF4-FFF2-40B4-BE49-F238E27FC236}">
                <a16:creationId xmlns:a16="http://schemas.microsoft.com/office/drawing/2014/main" id="{6B77FDEA-5877-61F7-AEB6-5B89A7AE409B}"/>
              </a:ext>
            </a:extLst>
          </p:cNvPr>
          <p:cNvPicPr>
            <a:picLocks noChangeAspect="1"/>
          </p:cNvPicPr>
          <p:nvPr/>
        </p:nvPicPr>
        <p:blipFill>
          <a:blip r:embed="rId3"/>
          <a:stretch>
            <a:fillRect/>
          </a:stretch>
        </p:blipFill>
        <p:spPr>
          <a:xfrm>
            <a:off x="1341121" y="3271605"/>
            <a:ext cx="7193279" cy="4628063"/>
          </a:xfrm>
          <a:prstGeom prst="rect">
            <a:avLst/>
          </a:prstGeom>
        </p:spPr>
      </p:pic>
      <p:pic>
        <p:nvPicPr>
          <p:cNvPr id="5" name="Picture 4">
            <a:extLst>
              <a:ext uri="{FF2B5EF4-FFF2-40B4-BE49-F238E27FC236}">
                <a16:creationId xmlns:a16="http://schemas.microsoft.com/office/drawing/2014/main" id="{8BC15B61-2B23-B952-9954-1FD803C4B87A}"/>
              </a:ext>
            </a:extLst>
          </p:cNvPr>
          <p:cNvPicPr>
            <a:picLocks noChangeAspect="1"/>
          </p:cNvPicPr>
          <p:nvPr/>
        </p:nvPicPr>
        <p:blipFill>
          <a:blip r:embed="rId4"/>
          <a:stretch>
            <a:fillRect/>
          </a:stretch>
        </p:blipFill>
        <p:spPr>
          <a:xfrm>
            <a:off x="10475914" y="3271605"/>
            <a:ext cx="7193278" cy="4619180"/>
          </a:xfrm>
          <a:prstGeom prst="rect">
            <a:avLst/>
          </a:prstGeom>
        </p:spPr>
      </p:pic>
      <p:graphicFrame>
        <p:nvGraphicFramePr>
          <p:cNvPr id="2" name="Table 3">
            <a:extLst>
              <a:ext uri="{FF2B5EF4-FFF2-40B4-BE49-F238E27FC236}">
                <a16:creationId xmlns:a16="http://schemas.microsoft.com/office/drawing/2014/main" id="{D10039C9-9F18-BB60-7A07-2ACFD2702D9A}"/>
              </a:ext>
            </a:extLst>
          </p:cNvPr>
          <p:cNvGraphicFramePr>
            <a:graphicFrameLocks noGrp="1"/>
          </p:cNvGraphicFramePr>
          <p:nvPr>
            <p:extLst>
              <p:ext uri="{D42A27DB-BD31-4B8C-83A1-F6EECF244321}">
                <p14:modId xmlns:p14="http://schemas.microsoft.com/office/powerpoint/2010/main" val="2430210433"/>
              </p:ext>
            </p:extLst>
          </p:nvPr>
        </p:nvGraphicFramePr>
        <p:xfrm>
          <a:off x="1341120" y="8544263"/>
          <a:ext cx="16388224" cy="490918"/>
        </p:xfrm>
        <a:graphic>
          <a:graphicData uri="http://schemas.openxmlformats.org/drawingml/2006/table">
            <a:tbl>
              <a:tblPr firstRow="1" bandRow="1">
                <a:tableStyleId>{35758FB7-9AC5-4552-8A53-C91805E547FA}</a:tableStyleId>
              </a:tblPr>
              <a:tblGrid>
                <a:gridCol w="8194112">
                  <a:extLst>
                    <a:ext uri="{9D8B030D-6E8A-4147-A177-3AD203B41FA5}">
                      <a16:colId xmlns:a16="http://schemas.microsoft.com/office/drawing/2014/main" val="4179330224"/>
                    </a:ext>
                  </a:extLst>
                </a:gridCol>
                <a:gridCol w="8194112">
                  <a:extLst>
                    <a:ext uri="{9D8B030D-6E8A-4147-A177-3AD203B41FA5}">
                      <a16:colId xmlns:a16="http://schemas.microsoft.com/office/drawing/2014/main" val="1484764237"/>
                    </a:ext>
                  </a:extLst>
                </a:gridCol>
              </a:tblGrid>
              <a:tr h="490918">
                <a:tc>
                  <a:txBody>
                    <a:bodyPr/>
                    <a:lstStyle/>
                    <a:p>
                      <a:pPr algn="ctr"/>
                      <a:r>
                        <a:rPr lang="en-IN" sz="2000" dirty="0">
                          <a:latin typeface="Times New Roman" panose="02020603050405020304" pitchFamily="18" charset="0"/>
                          <a:cs typeface="Times New Roman" panose="02020603050405020304" pitchFamily="18" charset="0"/>
                        </a:rPr>
                        <a:t>Accuracy- 97.50%</a:t>
                      </a:r>
                    </a:p>
                  </a:txBody>
                  <a:tcPr/>
                </a:tc>
                <a:tc>
                  <a:txBody>
                    <a:bodyPr/>
                    <a:lstStyle/>
                    <a:p>
                      <a:pPr algn="ctr"/>
                      <a:r>
                        <a:rPr lang="en-IN" sz="2000" dirty="0">
                          <a:latin typeface="Times New Roman" panose="02020603050405020304" pitchFamily="18" charset="0"/>
                          <a:cs typeface="Times New Roman" panose="02020603050405020304" pitchFamily="18" charset="0"/>
                        </a:rPr>
                        <a:t>Loss – 10.17%</a:t>
                      </a:r>
                    </a:p>
                  </a:txBody>
                  <a:tcPr/>
                </a:tc>
                <a:extLst>
                  <a:ext uri="{0D108BD9-81ED-4DB2-BD59-A6C34878D82A}">
                    <a16:rowId xmlns:a16="http://schemas.microsoft.com/office/drawing/2014/main" val="2338010991"/>
                  </a:ext>
                </a:extLst>
              </a:tr>
            </a:tbl>
          </a:graphicData>
        </a:graphic>
      </p:graphicFrame>
    </p:spTree>
    <p:extLst>
      <p:ext uri="{BB962C8B-B14F-4D97-AF65-F5344CB8AC3E}">
        <p14:creationId xmlns:p14="http://schemas.microsoft.com/office/powerpoint/2010/main" val="4215586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21</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93" name="Google Shape;293;p24"/>
          <p:cNvGrpSpPr/>
          <p:nvPr/>
        </p:nvGrpSpPr>
        <p:grpSpPr>
          <a:xfrm>
            <a:off x="-2" y="9568581"/>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8" name="Google Shape;298;p24"/>
          <p:cNvSpPr txBox="1"/>
          <p:nvPr/>
        </p:nvSpPr>
        <p:spPr>
          <a:xfrm>
            <a:off x="665955" y="9847798"/>
            <a:ext cx="11956437"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21</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Experimental Outcomes</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r>
                <a:rPr lang="en-IN" sz="5400" dirty="0">
                  <a:solidFill>
                    <a:schemeClr val="lt1"/>
                  </a:solidFill>
                  <a:latin typeface="Times New Roman" panose="02020603050405020304" pitchFamily="18" charset="0"/>
                  <a:ea typeface="Calibri"/>
                  <a:cs typeface="Times New Roman" panose="02020603050405020304" pitchFamily="18" charset="0"/>
                  <a:sym typeface="Calibri"/>
                </a:rPr>
                <a:t>		</a:t>
              </a:r>
              <a:endParaRPr lang="en-IN" sz="2600" b="1"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endParaRPr sz="2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04" name="Google Shape;304;p24"/>
          <p:cNvSpPr txBox="1"/>
          <p:nvPr/>
        </p:nvSpPr>
        <p:spPr>
          <a:xfrm>
            <a:off x="840503" y="1978364"/>
            <a:ext cx="15966916" cy="892512"/>
          </a:xfrm>
          <a:prstGeom prst="rect">
            <a:avLst/>
          </a:prstGeom>
          <a:noFill/>
          <a:ln>
            <a:noFill/>
          </a:ln>
        </p:spPr>
        <p:txBody>
          <a:bodyPr spcFirstLastPara="1" wrap="square" lIns="91425" tIns="45700" rIns="91425" bIns="45700" anchor="t" anchorCtr="0">
            <a:spAutoFit/>
          </a:bodyPr>
          <a:lstStyle/>
          <a:p>
            <a:pPr marR="0" lvl="0" rtl="0">
              <a:spcBef>
                <a:spcPts val="0"/>
              </a:spcBef>
              <a:spcAft>
                <a:spcPts val="0"/>
              </a:spcAft>
              <a:buClr>
                <a:schemeClr val="dk1"/>
              </a:buClr>
              <a:buSzPts val="3600"/>
            </a:pPr>
            <a:endParaRPr lang="en-IN" sz="2600" b="1" dirty="0">
              <a:latin typeface="Times New Roman" panose="02020603050405020304" pitchFamily="18" charset="0"/>
              <a:cs typeface="Times New Roman" panose="02020603050405020304" pitchFamily="18" charset="0"/>
            </a:endParaRPr>
          </a:p>
          <a:p>
            <a:pPr marR="0" lvl="0" rtl="0">
              <a:spcBef>
                <a:spcPts val="0"/>
              </a:spcBef>
              <a:spcAft>
                <a:spcPts val="0"/>
              </a:spcAft>
              <a:buClr>
                <a:schemeClr val="dk1"/>
              </a:buClr>
              <a:buSzPts val="3600"/>
            </a:pPr>
            <a:r>
              <a:rPr lang="en-IN" sz="2600" b="1" dirty="0">
                <a:latin typeface="Times New Roman" panose="02020603050405020304" pitchFamily="18" charset="0"/>
                <a:cs typeface="Times New Roman" panose="02020603050405020304" pitchFamily="18" charset="0"/>
              </a:rPr>
              <a:t> 6. EfficientV2B3:</a:t>
            </a:r>
          </a:p>
        </p:txBody>
      </p:sp>
      <p:pic>
        <p:nvPicPr>
          <p:cNvPr id="3" name="Picture 2">
            <a:extLst>
              <a:ext uri="{FF2B5EF4-FFF2-40B4-BE49-F238E27FC236}">
                <a16:creationId xmlns:a16="http://schemas.microsoft.com/office/drawing/2014/main" id="{425321D8-83EE-12FD-7AC4-AC1267D2CC30}"/>
              </a:ext>
            </a:extLst>
          </p:cNvPr>
          <p:cNvPicPr>
            <a:picLocks noChangeAspect="1"/>
          </p:cNvPicPr>
          <p:nvPr/>
        </p:nvPicPr>
        <p:blipFill>
          <a:blip r:embed="rId3"/>
          <a:stretch>
            <a:fillRect/>
          </a:stretch>
        </p:blipFill>
        <p:spPr>
          <a:xfrm>
            <a:off x="1356361" y="3246548"/>
            <a:ext cx="7147560" cy="4512560"/>
          </a:xfrm>
          <a:prstGeom prst="rect">
            <a:avLst/>
          </a:prstGeom>
        </p:spPr>
      </p:pic>
      <p:pic>
        <p:nvPicPr>
          <p:cNvPr id="5" name="Picture 4">
            <a:extLst>
              <a:ext uri="{FF2B5EF4-FFF2-40B4-BE49-F238E27FC236}">
                <a16:creationId xmlns:a16="http://schemas.microsoft.com/office/drawing/2014/main" id="{BCEB626A-DEC4-E7F7-E863-4AEA90CC4A08}"/>
              </a:ext>
            </a:extLst>
          </p:cNvPr>
          <p:cNvPicPr>
            <a:picLocks noChangeAspect="1"/>
          </p:cNvPicPr>
          <p:nvPr/>
        </p:nvPicPr>
        <p:blipFill>
          <a:blip r:embed="rId4"/>
          <a:stretch>
            <a:fillRect/>
          </a:stretch>
        </p:blipFill>
        <p:spPr>
          <a:xfrm>
            <a:off x="10506392" y="3260610"/>
            <a:ext cx="7147560" cy="4484436"/>
          </a:xfrm>
          <a:prstGeom prst="rect">
            <a:avLst/>
          </a:prstGeom>
        </p:spPr>
      </p:pic>
      <p:graphicFrame>
        <p:nvGraphicFramePr>
          <p:cNvPr id="2" name="Table 3">
            <a:extLst>
              <a:ext uri="{FF2B5EF4-FFF2-40B4-BE49-F238E27FC236}">
                <a16:creationId xmlns:a16="http://schemas.microsoft.com/office/drawing/2014/main" id="{AC771799-C60C-BE5C-29D6-05BA8A4D9EDA}"/>
              </a:ext>
            </a:extLst>
          </p:cNvPr>
          <p:cNvGraphicFramePr>
            <a:graphicFrameLocks noGrp="1"/>
          </p:cNvGraphicFramePr>
          <p:nvPr>
            <p:extLst>
              <p:ext uri="{D42A27DB-BD31-4B8C-83A1-F6EECF244321}">
                <p14:modId xmlns:p14="http://schemas.microsoft.com/office/powerpoint/2010/main" val="2269084466"/>
              </p:ext>
            </p:extLst>
          </p:nvPr>
        </p:nvGraphicFramePr>
        <p:xfrm>
          <a:off x="1356360" y="8471393"/>
          <a:ext cx="16297592" cy="396240"/>
        </p:xfrm>
        <a:graphic>
          <a:graphicData uri="http://schemas.openxmlformats.org/drawingml/2006/table">
            <a:tbl>
              <a:tblPr firstRow="1" bandRow="1">
                <a:tableStyleId>{35758FB7-9AC5-4552-8A53-C91805E547FA}</a:tableStyleId>
              </a:tblPr>
              <a:tblGrid>
                <a:gridCol w="8148796">
                  <a:extLst>
                    <a:ext uri="{9D8B030D-6E8A-4147-A177-3AD203B41FA5}">
                      <a16:colId xmlns:a16="http://schemas.microsoft.com/office/drawing/2014/main" val="2527646396"/>
                    </a:ext>
                  </a:extLst>
                </a:gridCol>
                <a:gridCol w="8148796">
                  <a:extLst>
                    <a:ext uri="{9D8B030D-6E8A-4147-A177-3AD203B41FA5}">
                      <a16:colId xmlns:a16="http://schemas.microsoft.com/office/drawing/2014/main" val="2545008436"/>
                    </a:ext>
                  </a:extLst>
                </a:gridCol>
              </a:tblGrid>
              <a:tr h="370840">
                <a:tc>
                  <a:txBody>
                    <a:bodyPr/>
                    <a:lstStyle/>
                    <a:p>
                      <a:pPr algn="ctr"/>
                      <a:r>
                        <a:rPr lang="en-IN" sz="2000" dirty="0">
                          <a:latin typeface="Times New Roman" panose="02020603050405020304" pitchFamily="18" charset="0"/>
                          <a:cs typeface="Times New Roman" panose="02020603050405020304" pitchFamily="18" charset="0"/>
                        </a:rPr>
                        <a:t>Accuracy – 96.36%</a:t>
                      </a:r>
                    </a:p>
                  </a:txBody>
                  <a:tcPr/>
                </a:tc>
                <a:tc>
                  <a:txBody>
                    <a:bodyPr/>
                    <a:lstStyle/>
                    <a:p>
                      <a:pPr algn="ctr"/>
                      <a:r>
                        <a:rPr lang="en-IN" sz="2000" dirty="0">
                          <a:latin typeface="Times New Roman" panose="02020603050405020304" pitchFamily="18" charset="0"/>
                          <a:cs typeface="Times New Roman" panose="02020603050405020304" pitchFamily="18" charset="0"/>
                        </a:rPr>
                        <a:t>Loss – 11.05%</a:t>
                      </a:r>
                    </a:p>
                  </a:txBody>
                  <a:tcPr/>
                </a:tc>
                <a:extLst>
                  <a:ext uri="{0D108BD9-81ED-4DB2-BD59-A6C34878D82A}">
                    <a16:rowId xmlns:a16="http://schemas.microsoft.com/office/drawing/2014/main" val="34226674"/>
                  </a:ext>
                </a:extLst>
              </a:tr>
            </a:tbl>
          </a:graphicData>
        </a:graphic>
      </p:graphicFrame>
    </p:spTree>
    <p:extLst>
      <p:ext uri="{BB962C8B-B14F-4D97-AF65-F5344CB8AC3E}">
        <p14:creationId xmlns:p14="http://schemas.microsoft.com/office/powerpoint/2010/main" val="3233860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22</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93" name="Google Shape;293;p24"/>
          <p:cNvGrpSpPr/>
          <p:nvPr/>
        </p:nvGrpSpPr>
        <p:grpSpPr>
          <a:xfrm>
            <a:off x="-2" y="9644781"/>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8" name="Google Shape;298;p24"/>
          <p:cNvSpPr txBox="1"/>
          <p:nvPr/>
        </p:nvSpPr>
        <p:spPr>
          <a:xfrm>
            <a:off x="665955" y="9771598"/>
            <a:ext cx="11956437"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99" name="Google Shape;299;p24"/>
          <p:cNvSpPr txBox="1"/>
          <p:nvPr/>
        </p:nvSpPr>
        <p:spPr>
          <a:xfrm>
            <a:off x="15486923" y="98527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22</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Experimental Outcomes</a:t>
              </a:r>
              <a:endParaRPr dirty="0">
                <a:latin typeface="Times New Roman" panose="02020603050405020304" pitchFamily="18" charset="0"/>
                <a:cs typeface="Times New Roman" panose="02020603050405020304" pitchFamily="18" charset="0"/>
              </a:endParaRPr>
            </a:p>
            <a:p>
              <a:pPr marL="457200" marR="0" lvl="1" indent="0" rtl="0">
                <a:spcBef>
                  <a:spcPts val="0"/>
                </a:spcBef>
                <a:spcAft>
                  <a:spcPts val="0"/>
                </a:spcAft>
                <a:buNone/>
              </a:pPr>
              <a:endParaRPr lang="en-IN" sz="26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endParaRPr lang="en-IN" sz="2600"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r>
                <a:rPr lang="en-IN" sz="26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	  </a:t>
              </a:r>
              <a:r>
                <a:rPr lang="en-IN" sz="2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7. DenseNet169:</a:t>
              </a:r>
            </a:p>
            <a:p>
              <a:pPr marL="457200" marR="0" lvl="1" indent="0" rtl="0">
                <a:spcBef>
                  <a:spcPts val="0"/>
                </a:spcBef>
                <a:spcAft>
                  <a:spcPts val="0"/>
                </a:spcAft>
                <a:buNone/>
              </a:pPr>
              <a:endParaRPr lang="en-IN" sz="2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endParaRPr sz="26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pic>
        <p:nvPicPr>
          <p:cNvPr id="3" name="Picture 2">
            <a:extLst>
              <a:ext uri="{FF2B5EF4-FFF2-40B4-BE49-F238E27FC236}">
                <a16:creationId xmlns:a16="http://schemas.microsoft.com/office/drawing/2014/main" id="{298BC946-D14D-B084-0C09-9590148DA400}"/>
              </a:ext>
            </a:extLst>
          </p:cNvPr>
          <p:cNvPicPr>
            <a:picLocks noChangeAspect="1"/>
          </p:cNvPicPr>
          <p:nvPr/>
        </p:nvPicPr>
        <p:blipFill>
          <a:blip r:embed="rId3"/>
          <a:stretch>
            <a:fillRect/>
          </a:stretch>
        </p:blipFill>
        <p:spPr>
          <a:xfrm>
            <a:off x="1325880" y="3205294"/>
            <a:ext cx="7101840" cy="4490906"/>
          </a:xfrm>
          <a:prstGeom prst="rect">
            <a:avLst/>
          </a:prstGeom>
        </p:spPr>
      </p:pic>
      <p:pic>
        <p:nvPicPr>
          <p:cNvPr id="5" name="Picture 4">
            <a:extLst>
              <a:ext uri="{FF2B5EF4-FFF2-40B4-BE49-F238E27FC236}">
                <a16:creationId xmlns:a16="http://schemas.microsoft.com/office/drawing/2014/main" id="{7E5AE4B6-2917-425B-14F0-E4112F312107}"/>
              </a:ext>
            </a:extLst>
          </p:cNvPr>
          <p:cNvPicPr>
            <a:picLocks noChangeAspect="1"/>
          </p:cNvPicPr>
          <p:nvPr/>
        </p:nvPicPr>
        <p:blipFill>
          <a:blip r:embed="rId4"/>
          <a:stretch>
            <a:fillRect/>
          </a:stretch>
        </p:blipFill>
        <p:spPr>
          <a:xfrm>
            <a:off x="10582594" y="3188812"/>
            <a:ext cx="7106766" cy="4490906"/>
          </a:xfrm>
          <a:prstGeom prst="rect">
            <a:avLst/>
          </a:prstGeom>
        </p:spPr>
      </p:pic>
      <p:graphicFrame>
        <p:nvGraphicFramePr>
          <p:cNvPr id="2" name="Table 3">
            <a:extLst>
              <a:ext uri="{FF2B5EF4-FFF2-40B4-BE49-F238E27FC236}">
                <a16:creationId xmlns:a16="http://schemas.microsoft.com/office/drawing/2014/main" id="{52FB9D6D-9752-F315-690D-EECD4C314542}"/>
              </a:ext>
            </a:extLst>
          </p:cNvPr>
          <p:cNvGraphicFramePr>
            <a:graphicFrameLocks noGrp="1"/>
          </p:cNvGraphicFramePr>
          <p:nvPr>
            <p:extLst>
              <p:ext uri="{D42A27DB-BD31-4B8C-83A1-F6EECF244321}">
                <p14:modId xmlns:p14="http://schemas.microsoft.com/office/powerpoint/2010/main" val="1436459169"/>
              </p:ext>
            </p:extLst>
          </p:nvPr>
        </p:nvGraphicFramePr>
        <p:xfrm>
          <a:off x="1325880" y="8524420"/>
          <a:ext cx="16363480" cy="396240"/>
        </p:xfrm>
        <a:graphic>
          <a:graphicData uri="http://schemas.openxmlformats.org/drawingml/2006/table">
            <a:tbl>
              <a:tblPr firstRow="1" bandRow="1">
                <a:tableStyleId>{35758FB7-9AC5-4552-8A53-C91805E547FA}</a:tableStyleId>
              </a:tblPr>
              <a:tblGrid>
                <a:gridCol w="8181740">
                  <a:extLst>
                    <a:ext uri="{9D8B030D-6E8A-4147-A177-3AD203B41FA5}">
                      <a16:colId xmlns:a16="http://schemas.microsoft.com/office/drawing/2014/main" val="4223755681"/>
                    </a:ext>
                  </a:extLst>
                </a:gridCol>
                <a:gridCol w="8181740">
                  <a:extLst>
                    <a:ext uri="{9D8B030D-6E8A-4147-A177-3AD203B41FA5}">
                      <a16:colId xmlns:a16="http://schemas.microsoft.com/office/drawing/2014/main" val="2156981308"/>
                    </a:ext>
                  </a:extLst>
                </a:gridCol>
              </a:tblGrid>
              <a:tr h="370840">
                <a:tc>
                  <a:txBody>
                    <a:bodyPr/>
                    <a:lstStyle/>
                    <a:p>
                      <a:pPr algn="ctr"/>
                      <a:r>
                        <a:rPr lang="en-IN" sz="2000" dirty="0">
                          <a:latin typeface="Times New Roman" panose="02020603050405020304" pitchFamily="18" charset="0"/>
                          <a:cs typeface="Times New Roman" panose="02020603050405020304" pitchFamily="18" charset="0"/>
                        </a:rPr>
                        <a:t>Accuracy – 97.73%</a:t>
                      </a:r>
                    </a:p>
                  </a:txBody>
                  <a:tcPr/>
                </a:tc>
                <a:tc>
                  <a:txBody>
                    <a:bodyPr/>
                    <a:lstStyle/>
                    <a:p>
                      <a:pPr algn="ctr"/>
                      <a:r>
                        <a:rPr lang="en-IN" sz="2000" dirty="0">
                          <a:latin typeface="Times New Roman" panose="02020603050405020304" pitchFamily="18" charset="0"/>
                          <a:cs typeface="Times New Roman" panose="02020603050405020304" pitchFamily="18" charset="0"/>
                        </a:rPr>
                        <a:t>Loss – 5.52%</a:t>
                      </a:r>
                    </a:p>
                  </a:txBody>
                  <a:tcPr/>
                </a:tc>
                <a:extLst>
                  <a:ext uri="{0D108BD9-81ED-4DB2-BD59-A6C34878D82A}">
                    <a16:rowId xmlns:a16="http://schemas.microsoft.com/office/drawing/2014/main" val="812348730"/>
                  </a:ext>
                </a:extLst>
              </a:tr>
            </a:tbl>
          </a:graphicData>
        </a:graphic>
      </p:graphicFrame>
    </p:spTree>
    <p:extLst>
      <p:ext uri="{BB962C8B-B14F-4D97-AF65-F5344CB8AC3E}">
        <p14:creationId xmlns:p14="http://schemas.microsoft.com/office/powerpoint/2010/main" val="76433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23</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93" name="Google Shape;293;p24"/>
          <p:cNvGrpSpPr/>
          <p:nvPr/>
        </p:nvGrpSpPr>
        <p:grpSpPr>
          <a:xfrm>
            <a:off x="-1" y="9543305"/>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8" name="Google Shape;298;p24"/>
          <p:cNvSpPr txBox="1"/>
          <p:nvPr/>
        </p:nvSpPr>
        <p:spPr>
          <a:xfrm>
            <a:off x="665956" y="9771598"/>
            <a:ext cx="11956438"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23</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Experimental Outcomes</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endParaRPr sz="26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aphicFrame>
        <p:nvGraphicFramePr>
          <p:cNvPr id="2" name="Table 2">
            <a:extLst>
              <a:ext uri="{FF2B5EF4-FFF2-40B4-BE49-F238E27FC236}">
                <a16:creationId xmlns:a16="http://schemas.microsoft.com/office/drawing/2014/main" id="{359C3532-634D-7E4F-B94E-73F172E44668}"/>
              </a:ext>
            </a:extLst>
          </p:cNvPr>
          <p:cNvGraphicFramePr>
            <a:graphicFrameLocks noGrp="1"/>
          </p:cNvGraphicFramePr>
          <p:nvPr>
            <p:extLst>
              <p:ext uri="{D42A27DB-BD31-4B8C-83A1-F6EECF244321}">
                <p14:modId xmlns:p14="http://schemas.microsoft.com/office/powerpoint/2010/main" val="2602239070"/>
              </p:ext>
            </p:extLst>
          </p:nvPr>
        </p:nvGraphicFramePr>
        <p:xfrm>
          <a:off x="3230059" y="2473633"/>
          <a:ext cx="12550194" cy="6342384"/>
        </p:xfrm>
        <a:graphic>
          <a:graphicData uri="http://schemas.openxmlformats.org/drawingml/2006/table">
            <a:tbl>
              <a:tblPr firstRow="1" bandRow="1">
                <a:tableStyleId>{63E58C8F-422A-41E3-9045-BE4ED7C61689}</a:tableStyleId>
              </a:tblPr>
              <a:tblGrid>
                <a:gridCol w="6275097">
                  <a:extLst>
                    <a:ext uri="{9D8B030D-6E8A-4147-A177-3AD203B41FA5}">
                      <a16:colId xmlns:a16="http://schemas.microsoft.com/office/drawing/2014/main" val="213655862"/>
                    </a:ext>
                  </a:extLst>
                </a:gridCol>
                <a:gridCol w="6275097">
                  <a:extLst>
                    <a:ext uri="{9D8B030D-6E8A-4147-A177-3AD203B41FA5}">
                      <a16:colId xmlns:a16="http://schemas.microsoft.com/office/drawing/2014/main" val="500952398"/>
                    </a:ext>
                  </a:extLst>
                </a:gridCol>
              </a:tblGrid>
              <a:tr h="792798">
                <a:tc>
                  <a:txBody>
                    <a:bodyPr/>
                    <a:lstStyle/>
                    <a:p>
                      <a:pPr algn="just"/>
                      <a:r>
                        <a:rPr lang="en-IN" sz="3000" dirty="0">
                          <a:latin typeface="Times New Roman" panose="02020603050405020304" pitchFamily="18" charset="0"/>
                          <a:cs typeface="Times New Roman" panose="02020603050405020304" pitchFamily="18" charset="0"/>
                        </a:rPr>
                        <a:t>Model</a:t>
                      </a:r>
                    </a:p>
                  </a:txBody>
                  <a:tcPr/>
                </a:tc>
                <a:tc>
                  <a:txBody>
                    <a:bodyPr/>
                    <a:lstStyle/>
                    <a:p>
                      <a:pPr algn="just"/>
                      <a:r>
                        <a:rPr lang="en-IN" sz="30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1005699799"/>
                  </a:ext>
                </a:extLst>
              </a:tr>
              <a:tr h="792798">
                <a:tc>
                  <a:txBody>
                    <a:bodyPr/>
                    <a:lstStyle/>
                    <a:p>
                      <a:pPr algn="just"/>
                      <a:r>
                        <a:rPr lang="en-IN" sz="2400" b="1" dirty="0">
                          <a:latin typeface="Times New Roman" panose="02020603050405020304" pitchFamily="18" charset="0"/>
                          <a:cs typeface="Times New Roman" panose="02020603050405020304" pitchFamily="18" charset="0"/>
                        </a:rPr>
                        <a:t>VGG16</a:t>
                      </a:r>
                    </a:p>
                  </a:txBody>
                  <a:tcPr/>
                </a:tc>
                <a:tc>
                  <a:txBody>
                    <a:bodyPr/>
                    <a:lstStyle/>
                    <a:p>
                      <a:pPr algn="just"/>
                      <a:r>
                        <a:rPr lang="en-IN" sz="2400" dirty="0">
                          <a:latin typeface="Times New Roman" panose="02020603050405020304" pitchFamily="18" charset="0"/>
                          <a:cs typeface="Times New Roman" panose="02020603050405020304" pitchFamily="18" charset="0"/>
                        </a:rPr>
                        <a:t>98.18%</a:t>
                      </a:r>
                    </a:p>
                  </a:txBody>
                  <a:tcPr/>
                </a:tc>
                <a:extLst>
                  <a:ext uri="{0D108BD9-81ED-4DB2-BD59-A6C34878D82A}">
                    <a16:rowId xmlns:a16="http://schemas.microsoft.com/office/drawing/2014/main" val="2540574101"/>
                  </a:ext>
                </a:extLst>
              </a:tr>
              <a:tr h="792798">
                <a:tc>
                  <a:txBody>
                    <a:bodyPr/>
                    <a:lstStyle/>
                    <a:p>
                      <a:pPr algn="just"/>
                      <a:r>
                        <a:rPr lang="en-IN" sz="2400" b="1" dirty="0">
                          <a:latin typeface="Times New Roman" panose="02020603050405020304" pitchFamily="18" charset="0"/>
                          <a:cs typeface="Times New Roman" panose="02020603050405020304" pitchFamily="18" charset="0"/>
                        </a:rPr>
                        <a:t>ResNet50</a:t>
                      </a:r>
                    </a:p>
                  </a:txBody>
                  <a:tcPr/>
                </a:tc>
                <a:tc>
                  <a:txBody>
                    <a:bodyPr/>
                    <a:lstStyle/>
                    <a:p>
                      <a:pPr algn="just"/>
                      <a:r>
                        <a:rPr lang="en-IN" sz="2400" dirty="0">
                          <a:latin typeface="Times New Roman" panose="02020603050405020304" pitchFamily="18" charset="0"/>
                          <a:cs typeface="Times New Roman" panose="02020603050405020304" pitchFamily="18" charset="0"/>
                        </a:rPr>
                        <a:t>94.32%</a:t>
                      </a:r>
                    </a:p>
                  </a:txBody>
                  <a:tcPr/>
                </a:tc>
                <a:extLst>
                  <a:ext uri="{0D108BD9-81ED-4DB2-BD59-A6C34878D82A}">
                    <a16:rowId xmlns:a16="http://schemas.microsoft.com/office/drawing/2014/main" val="2983209529"/>
                  </a:ext>
                </a:extLst>
              </a:tr>
              <a:tr h="792798">
                <a:tc>
                  <a:txBody>
                    <a:bodyPr/>
                    <a:lstStyle/>
                    <a:p>
                      <a:pPr algn="just"/>
                      <a:r>
                        <a:rPr lang="en-IN" sz="2400" b="1" dirty="0">
                          <a:latin typeface="Times New Roman" panose="02020603050405020304" pitchFamily="18" charset="0"/>
                          <a:cs typeface="Times New Roman" panose="02020603050405020304" pitchFamily="18" charset="0"/>
                        </a:rPr>
                        <a:t>Xception</a:t>
                      </a:r>
                    </a:p>
                  </a:txBody>
                  <a:tcPr/>
                </a:tc>
                <a:tc>
                  <a:txBody>
                    <a:bodyPr/>
                    <a:lstStyle/>
                    <a:p>
                      <a:pPr algn="just"/>
                      <a:r>
                        <a:rPr lang="en-IN" sz="2400" dirty="0">
                          <a:latin typeface="Times New Roman" panose="02020603050405020304" pitchFamily="18" charset="0"/>
                          <a:cs typeface="Times New Roman" panose="02020603050405020304" pitchFamily="18" charset="0"/>
                        </a:rPr>
                        <a:t>95.68%</a:t>
                      </a:r>
                    </a:p>
                  </a:txBody>
                  <a:tcPr/>
                </a:tc>
                <a:extLst>
                  <a:ext uri="{0D108BD9-81ED-4DB2-BD59-A6C34878D82A}">
                    <a16:rowId xmlns:a16="http://schemas.microsoft.com/office/drawing/2014/main" val="1257648508"/>
                  </a:ext>
                </a:extLst>
              </a:tr>
              <a:tr h="792798">
                <a:tc>
                  <a:txBody>
                    <a:bodyPr/>
                    <a:lstStyle/>
                    <a:p>
                      <a:pPr algn="just"/>
                      <a:r>
                        <a:rPr lang="en-IN" sz="2400" b="1" dirty="0">
                          <a:latin typeface="Times New Roman" panose="02020603050405020304" pitchFamily="18" charset="0"/>
                          <a:cs typeface="Times New Roman" panose="02020603050405020304" pitchFamily="18" charset="0"/>
                        </a:rPr>
                        <a:t>InceptionV3</a:t>
                      </a:r>
                    </a:p>
                  </a:txBody>
                  <a:tcPr/>
                </a:tc>
                <a:tc>
                  <a:txBody>
                    <a:bodyPr/>
                    <a:lstStyle/>
                    <a:p>
                      <a:pPr algn="just"/>
                      <a:r>
                        <a:rPr lang="en-IN" sz="2400" dirty="0">
                          <a:latin typeface="Times New Roman" panose="02020603050405020304" pitchFamily="18" charset="0"/>
                          <a:cs typeface="Times New Roman" panose="02020603050405020304" pitchFamily="18" charset="0"/>
                        </a:rPr>
                        <a:t>94.77%</a:t>
                      </a:r>
                    </a:p>
                  </a:txBody>
                  <a:tcPr/>
                </a:tc>
                <a:extLst>
                  <a:ext uri="{0D108BD9-81ED-4DB2-BD59-A6C34878D82A}">
                    <a16:rowId xmlns:a16="http://schemas.microsoft.com/office/drawing/2014/main" val="2653435601"/>
                  </a:ext>
                </a:extLst>
              </a:tr>
              <a:tr h="792798">
                <a:tc>
                  <a:txBody>
                    <a:bodyPr/>
                    <a:lstStyle/>
                    <a:p>
                      <a:pPr algn="just"/>
                      <a:r>
                        <a:rPr lang="en-IN" sz="2400" b="1" dirty="0">
                          <a:latin typeface="Times New Roman" panose="02020603050405020304" pitchFamily="18" charset="0"/>
                          <a:cs typeface="Times New Roman" panose="02020603050405020304" pitchFamily="18" charset="0"/>
                        </a:rPr>
                        <a:t>EfficientNetB6</a:t>
                      </a:r>
                    </a:p>
                  </a:txBody>
                  <a:tcPr/>
                </a:tc>
                <a:tc>
                  <a:txBody>
                    <a:bodyPr/>
                    <a:lstStyle/>
                    <a:p>
                      <a:pPr algn="just"/>
                      <a:r>
                        <a:rPr lang="en-IN" sz="2400" dirty="0">
                          <a:latin typeface="Times New Roman" panose="02020603050405020304" pitchFamily="18" charset="0"/>
                          <a:cs typeface="Times New Roman" panose="02020603050405020304" pitchFamily="18" charset="0"/>
                        </a:rPr>
                        <a:t>97.50%</a:t>
                      </a:r>
                    </a:p>
                  </a:txBody>
                  <a:tcPr/>
                </a:tc>
                <a:extLst>
                  <a:ext uri="{0D108BD9-81ED-4DB2-BD59-A6C34878D82A}">
                    <a16:rowId xmlns:a16="http://schemas.microsoft.com/office/drawing/2014/main" val="2882445091"/>
                  </a:ext>
                </a:extLst>
              </a:tr>
              <a:tr h="792798">
                <a:tc>
                  <a:txBody>
                    <a:bodyPr/>
                    <a:lstStyle/>
                    <a:p>
                      <a:pPr algn="just"/>
                      <a:r>
                        <a:rPr lang="en-IN" sz="2400" b="1" dirty="0">
                          <a:latin typeface="Times New Roman" panose="02020603050405020304" pitchFamily="18" charset="0"/>
                          <a:cs typeface="Times New Roman" panose="02020603050405020304" pitchFamily="18" charset="0"/>
                        </a:rPr>
                        <a:t>EfficientNetV2B3</a:t>
                      </a:r>
                    </a:p>
                  </a:txBody>
                  <a:tcPr/>
                </a:tc>
                <a:tc>
                  <a:txBody>
                    <a:bodyPr/>
                    <a:lstStyle/>
                    <a:p>
                      <a:pPr algn="just"/>
                      <a:r>
                        <a:rPr lang="en-IN" sz="2400" dirty="0">
                          <a:latin typeface="Times New Roman" panose="02020603050405020304" pitchFamily="18" charset="0"/>
                          <a:cs typeface="Times New Roman" panose="02020603050405020304" pitchFamily="18" charset="0"/>
                        </a:rPr>
                        <a:t>96.36%</a:t>
                      </a:r>
                    </a:p>
                  </a:txBody>
                  <a:tcPr/>
                </a:tc>
                <a:extLst>
                  <a:ext uri="{0D108BD9-81ED-4DB2-BD59-A6C34878D82A}">
                    <a16:rowId xmlns:a16="http://schemas.microsoft.com/office/drawing/2014/main" val="2933269048"/>
                  </a:ext>
                </a:extLst>
              </a:tr>
              <a:tr h="792798">
                <a:tc>
                  <a:txBody>
                    <a:bodyPr/>
                    <a:lstStyle/>
                    <a:p>
                      <a:pPr algn="just"/>
                      <a:r>
                        <a:rPr lang="en-IN" sz="2400" b="1" dirty="0">
                          <a:latin typeface="Times New Roman" panose="02020603050405020304" pitchFamily="18" charset="0"/>
                          <a:cs typeface="Times New Roman" panose="02020603050405020304" pitchFamily="18" charset="0"/>
                        </a:rPr>
                        <a:t>DenseNet169</a:t>
                      </a:r>
                    </a:p>
                  </a:txBody>
                  <a:tcPr/>
                </a:tc>
                <a:tc>
                  <a:txBody>
                    <a:bodyPr/>
                    <a:lstStyle/>
                    <a:p>
                      <a:pPr algn="just"/>
                      <a:r>
                        <a:rPr lang="en-IN" sz="2400" dirty="0">
                          <a:latin typeface="Times New Roman" panose="02020603050405020304" pitchFamily="18" charset="0"/>
                          <a:cs typeface="Times New Roman" panose="02020603050405020304" pitchFamily="18" charset="0"/>
                        </a:rPr>
                        <a:t>97.73%</a:t>
                      </a:r>
                    </a:p>
                  </a:txBody>
                  <a:tcPr/>
                </a:tc>
                <a:extLst>
                  <a:ext uri="{0D108BD9-81ED-4DB2-BD59-A6C34878D82A}">
                    <a16:rowId xmlns:a16="http://schemas.microsoft.com/office/drawing/2014/main" val="1425838112"/>
                  </a:ext>
                </a:extLst>
              </a:tr>
            </a:tbl>
          </a:graphicData>
        </a:graphic>
      </p:graphicFrame>
      <p:sp>
        <p:nvSpPr>
          <p:cNvPr id="3" name="TextBox 2">
            <a:extLst>
              <a:ext uri="{FF2B5EF4-FFF2-40B4-BE49-F238E27FC236}">
                <a16:creationId xmlns:a16="http://schemas.microsoft.com/office/drawing/2014/main" id="{34EAD600-78EC-7785-89DE-A7F5C7C6B0C4}"/>
              </a:ext>
            </a:extLst>
          </p:cNvPr>
          <p:cNvSpPr txBox="1"/>
          <p:nvPr/>
        </p:nvSpPr>
        <p:spPr>
          <a:xfrm>
            <a:off x="990600" y="1722120"/>
            <a:ext cx="705612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Comparison Table for models implemented:</a:t>
            </a:r>
          </a:p>
        </p:txBody>
      </p:sp>
    </p:spTree>
    <p:extLst>
      <p:ext uri="{BB962C8B-B14F-4D97-AF65-F5344CB8AC3E}">
        <p14:creationId xmlns:p14="http://schemas.microsoft.com/office/powerpoint/2010/main" val="1261907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24</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93" name="Google Shape;293;p24"/>
          <p:cNvGrpSpPr/>
          <p:nvPr/>
        </p:nvGrpSpPr>
        <p:grpSpPr>
          <a:xfrm>
            <a:off x="-1" y="9543305"/>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98" name="Google Shape;298;p24"/>
          <p:cNvSpPr txBox="1"/>
          <p:nvPr/>
        </p:nvSpPr>
        <p:spPr>
          <a:xfrm>
            <a:off x="665956" y="9771598"/>
            <a:ext cx="11956438"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24</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Experimental Outcomes</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endParaRPr sz="26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 name="TextBox 2">
            <a:extLst>
              <a:ext uri="{FF2B5EF4-FFF2-40B4-BE49-F238E27FC236}">
                <a16:creationId xmlns:a16="http://schemas.microsoft.com/office/drawing/2014/main" id="{34EAD600-78EC-7785-89DE-A7F5C7C6B0C4}"/>
              </a:ext>
            </a:extLst>
          </p:cNvPr>
          <p:cNvSpPr txBox="1"/>
          <p:nvPr/>
        </p:nvSpPr>
        <p:spPr>
          <a:xfrm>
            <a:off x="990600" y="1722120"/>
            <a:ext cx="705612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Comparison with the existing models: </a:t>
            </a:r>
          </a:p>
        </p:txBody>
      </p:sp>
      <p:graphicFrame>
        <p:nvGraphicFramePr>
          <p:cNvPr id="4" name="Table 4">
            <a:extLst>
              <a:ext uri="{FF2B5EF4-FFF2-40B4-BE49-F238E27FC236}">
                <a16:creationId xmlns:a16="http://schemas.microsoft.com/office/drawing/2014/main" id="{891B111D-FE0F-62F1-A0F8-DBED822AE2D3}"/>
              </a:ext>
            </a:extLst>
          </p:cNvPr>
          <p:cNvGraphicFramePr>
            <a:graphicFrameLocks noGrp="1"/>
          </p:cNvGraphicFramePr>
          <p:nvPr>
            <p:extLst>
              <p:ext uri="{D42A27DB-BD31-4B8C-83A1-F6EECF244321}">
                <p14:modId xmlns:p14="http://schemas.microsoft.com/office/powerpoint/2010/main" val="1981623794"/>
              </p:ext>
            </p:extLst>
          </p:nvPr>
        </p:nvGraphicFramePr>
        <p:xfrm>
          <a:off x="565275" y="3042459"/>
          <a:ext cx="17644796" cy="2568632"/>
        </p:xfrm>
        <a:graphic>
          <a:graphicData uri="http://schemas.openxmlformats.org/drawingml/2006/table">
            <a:tbl>
              <a:tblPr firstRow="1" bandRow="1">
                <a:tableStyleId>{63E58C8F-422A-41E3-9045-BE4ED7C61689}</a:tableStyleId>
              </a:tblPr>
              <a:tblGrid>
                <a:gridCol w="1396529">
                  <a:extLst>
                    <a:ext uri="{9D8B030D-6E8A-4147-A177-3AD203B41FA5}">
                      <a16:colId xmlns:a16="http://schemas.microsoft.com/office/drawing/2014/main" val="1599833451"/>
                    </a:ext>
                  </a:extLst>
                </a:gridCol>
                <a:gridCol w="5702531">
                  <a:extLst>
                    <a:ext uri="{9D8B030D-6E8A-4147-A177-3AD203B41FA5}">
                      <a16:colId xmlns:a16="http://schemas.microsoft.com/office/drawing/2014/main" val="1807950224"/>
                    </a:ext>
                  </a:extLst>
                </a:gridCol>
                <a:gridCol w="10545736">
                  <a:extLst>
                    <a:ext uri="{9D8B030D-6E8A-4147-A177-3AD203B41FA5}">
                      <a16:colId xmlns:a16="http://schemas.microsoft.com/office/drawing/2014/main" val="2944582494"/>
                    </a:ext>
                  </a:extLst>
                </a:gridCol>
              </a:tblGrid>
              <a:tr h="731520">
                <a:tc>
                  <a:txBody>
                    <a:bodyPr/>
                    <a:lstStyle/>
                    <a:p>
                      <a:endParaRPr lang="en-IN"/>
                    </a:p>
                  </a:txBody>
                  <a:tcPr/>
                </a:tc>
                <a:tc>
                  <a:txBody>
                    <a:bodyPr/>
                    <a:lstStyle/>
                    <a:p>
                      <a:r>
                        <a:rPr lang="en-IN" sz="2400" dirty="0">
                          <a:latin typeface="Times New Roman" panose="02020603050405020304" pitchFamily="18" charset="0"/>
                          <a:cs typeface="Times New Roman" panose="02020603050405020304" pitchFamily="18" charset="0"/>
                        </a:rPr>
                        <a:t>Existing Models</a:t>
                      </a:r>
                    </a:p>
                  </a:txBody>
                  <a:tcPr/>
                </a:tc>
                <a:tc>
                  <a:txBody>
                    <a:bodyPr/>
                    <a:lstStyle/>
                    <a:p>
                      <a:r>
                        <a:rPr lang="en-IN" sz="2400" dirty="0">
                          <a:latin typeface="Times New Roman" panose="02020603050405020304" pitchFamily="18" charset="0"/>
                          <a:cs typeface="Times New Roman" panose="02020603050405020304" pitchFamily="18" charset="0"/>
                        </a:rPr>
                        <a:t>Proposed Models</a:t>
                      </a:r>
                    </a:p>
                  </a:txBody>
                  <a:tcPr/>
                </a:tc>
                <a:extLst>
                  <a:ext uri="{0D108BD9-81ED-4DB2-BD59-A6C34878D82A}">
                    <a16:rowId xmlns:a16="http://schemas.microsoft.com/office/drawing/2014/main" val="3028090548"/>
                  </a:ext>
                </a:extLst>
              </a:tr>
              <a:tr h="698269">
                <a:tc>
                  <a:txBody>
                    <a:bodyPr/>
                    <a:lstStyle/>
                    <a:p>
                      <a:endParaRPr lang="en-IN"/>
                    </a:p>
                  </a:txBody>
                  <a:tcPr/>
                </a:tc>
                <a:tc>
                  <a:txBody>
                    <a:bodyPr/>
                    <a:lstStyle/>
                    <a:p>
                      <a:r>
                        <a:rPr lang="en-IN" sz="2000" dirty="0"/>
                        <a:t>MT-             LS-SVM  Segmentation-Resnet181D Conv.</a:t>
                      </a:r>
                    </a:p>
                    <a:p>
                      <a:r>
                        <a:rPr lang="en-IN" sz="2000" dirty="0"/>
                        <a:t>Resnet26-                  Candidate-       -CBAM     Neural</a:t>
                      </a:r>
                    </a:p>
                    <a:p>
                      <a:r>
                        <a:rPr lang="en-IN" sz="2000" dirty="0"/>
                        <a:t>MSE_TRT                   Detect                                Network</a:t>
                      </a:r>
                    </a:p>
                  </a:txBody>
                  <a:tcPr/>
                </a:tc>
                <a:tc>
                  <a:txBody>
                    <a:bodyPr/>
                    <a:lstStyle/>
                    <a:p>
                      <a:r>
                        <a:rPr lang="en-IN" sz="2000" dirty="0">
                          <a:latin typeface="Times New Roman" panose="02020603050405020304" pitchFamily="18" charset="0"/>
                          <a:cs typeface="Times New Roman" panose="02020603050405020304" pitchFamily="18" charset="0"/>
                        </a:rPr>
                        <a:t>VGG16    ResNet50   </a:t>
                      </a:r>
                      <a:r>
                        <a:rPr lang="en-IN" sz="2000" dirty="0" err="1">
                          <a:latin typeface="Times New Roman" panose="02020603050405020304" pitchFamily="18" charset="0"/>
                          <a:cs typeface="Times New Roman" panose="02020603050405020304" pitchFamily="18" charset="0"/>
                        </a:rPr>
                        <a:t>Xception</a:t>
                      </a:r>
                      <a:r>
                        <a:rPr lang="en-IN" sz="2000" dirty="0">
                          <a:latin typeface="Times New Roman" panose="02020603050405020304" pitchFamily="18" charset="0"/>
                          <a:cs typeface="Times New Roman" panose="02020603050405020304" pitchFamily="18" charset="0"/>
                        </a:rPr>
                        <a:t>    InceptionV3     EfficientNetB6   EfficientNetV2B3 DenseNet169</a:t>
                      </a:r>
                    </a:p>
                  </a:txBody>
                  <a:tcPr/>
                </a:tc>
                <a:extLst>
                  <a:ext uri="{0D108BD9-81ED-4DB2-BD59-A6C34878D82A}">
                    <a16:rowId xmlns:a16="http://schemas.microsoft.com/office/drawing/2014/main" val="3799808141"/>
                  </a:ext>
                </a:extLst>
              </a:tr>
              <a:tr h="831272">
                <a:tc>
                  <a:txBody>
                    <a:bodyPr/>
                    <a:lstStyle/>
                    <a:p>
                      <a:r>
                        <a:rPr lang="en-IN" sz="2400" dirty="0">
                          <a:latin typeface="Times New Roman" panose="02020603050405020304" pitchFamily="18" charset="0"/>
                          <a:cs typeface="Times New Roman" panose="02020603050405020304" pitchFamily="18" charset="0"/>
                        </a:rPr>
                        <a:t>Accuracy</a:t>
                      </a:r>
                    </a:p>
                  </a:txBody>
                  <a:tcPr/>
                </a:tc>
                <a:tc>
                  <a:txBody>
                    <a:bodyPr/>
                    <a:lstStyle/>
                    <a:p>
                      <a:r>
                        <a:rPr lang="en-IN" sz="2000" dirty="0">
                          <a:latin typeface="Times New Roman" panose="02020603050405020304" pitchFamily="18" charset="0"/>
                          <a:cs typeface="Times New Roman" panose="02020603050405020304" pitchFamily="18" charset="0"/>
                        </a:rPr>
                        <a:t>93%             89%      73.5%             72%        83%</a:t>
                      </a:r>
                    </a:p>
                  </a:txBody>
                  <a:tcPr/>
                </a:tc>
                <a:tc>
                  <a:txBody>
                    <a:bodyPr/>
                    <a:lstStyle/>
                    <a:p>
                      <a:r>
                        <a:rPr lang="en-IN" sz="2000" dirty="0">
                          <a:latin typeface="Times New Roman" panose="02020603050405020304" pitchFamily="18" charset="0"/>
                          <a:cs typeface="Times New Roman" panose="02020603050405020304" pitchFamily="18" charset="0"/>
                        </a:rPr>
                        <a:t>98.18%    94.32%       95.68%      94.77%            97.50%                96.36%                   97.73%</a:t>
                      </a:r>
                    </a:p>
                  </a:txBody>
                  <a:tcPr/>
                </a:tc>
                <a:extLst>
                  <a:ext uri="{0D108BD9-81ED-4DB2-BD59-A6C34878D82A}">
                    <a16:rowId xmlns:a16="http://schemas.microsoft.com/office/drawing/2014/main" val="167257291"/>
                  </a:ext>
                </a:extLst>
              </a:tr>
            </a:tbl>
          </a:graphicData>
        </a:graphic>
      </p:graphicFrame>
      <p:cxnSp>
        <p:nvCxnSpPr>
          <p:cNvPr id="7" name="Straight Connector 6">
            <a:extLst>
              <a:ext uri="{FF2B5EF4-FFF2-40B4-BE49-F238E27FC236}">
                <a16:creationId xmlns:a16="http://schemas.microsoft.com/office/drawing/2014/main" id="{95B2490F-2984-0448-59E9-51634DE9C710}"/>
              </a:ext>
            </a:extLst>
          </p:cNvPr>
          <p:cNvCxnSpPr>
            <a:cxnSpLocks/>
          </p:cNvCxnSpPr>
          <p:nvPr/>
        </p:nvCxnSpPr>
        <p:spPr>
          <a:xfrm>
            <a:off x="3158836" y="3790604"/>
            <a:ext cx="0" cy="18288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9972A98-4199-8043-DB42-59DE96008015}"/>
              </a:ext>
            </a:extLst>
          </p:cNvPr>
          <p:cNvCxnSpPr>
            <a:cxnSpLocks/>
          </p:cNvCxnSpPr>
          <p:nvPr/>
        </p:nvCxnSpPr>
        <p:spPr>
          <a:xfrm>
            <a:off x="4056612" y="3842097"/>
            <a:ext cx="0" cy="1777307"/>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5C2FD5-6989-B412-7744-FD30C12FFFCF}"/>
              </a:ext>
            </a:extLst>
          </p:cNvPr>
          <p:cNvCxnSpPr/>
          <p:nvPr/>
        </p:nvCxnSpPr>
        <p:spPr>
          <a:xfrm>
            <a:off x="8695112" y="3790604"/>
            <a:ext cx="0" cy="152954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17D48A8-1050-D168-22EB-C57CD6A18336}"/>
              </a:ext>
            </a:extLst>
          </p:cNvPr>
          <p:cNvCxnSpPr/>
          <p:nvPr/>
        </p:nvCxnSpPr>
        <p:spPr>
          <a:xfrm>
            <a:off x="9892145" y="3747424"/>
            <a:ext cx="0" cy="1556096"/>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B087B3D-45D3-989D-73DB-F0501A46CE67}"/>
              </a:ext>
            </a:extLst>
          </p:cNvPr>
          <p:cNvCxnSpPr/>
          <p:nvPr/>
        </p:nvCxnSpPr>
        <p:spPr>
          <a:xfrm>
            <a:off x="11072553" y="3807230"/>
            <a:ext cx="0" cy="1512916"/>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0E2C986-E056-F796-761B-1F2DEB85AB86}"/>
              </a:ext>
            </a:extLst>
          </p:cNvPr>
          <p:cNvCxnSpPr/>
          <p:nvPr/>
        </p:nvCxnSpPr>
        <p:spPr>
          <a:xfrm>
            <a:off x="12609443" y="3747424"/>
            <a:ext cx="0" cy="1512916"/>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67189B5-BB60-0A4C-192D-555C52EAEE7E}"/>
              </a:ext>
            </a:extLst>
          </p:cNvPr>
          <p:cNvCxnSpPr/>
          <p:nvPr/>
        </p:nvCxnSpPr>
        <p:spPr>
          <a:xfrm>
            <a:off x="14369488" y="3747424"/>
            <a:ext cx="0" cy="1556096"/>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D74D2E3-6D75-4B7D-174C-60E15A174618}"/>
              </a:ext>
            </a:extLst>
          </p:cNvPr>
          <p:cNvCxnSpPr/>
          <p:nvPr/>
        </p:nvCxnSpPr>
        <p:spPr>
          <a:xfrm>
            <a:off x="16376073" y="3790604"/>
            <a:ext cx="0" cy="157272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0751457-0042-EE1D-68E9-311A3619EFB6}"/>
              </a:ext>
            </a:extLst>
          </p:cNvPr>
          <p:cNvCxnSpPr/>
          <p:nvPr/>
        </p:nvCxnSpPr>
        <p:spPr>
          <a:xfrm>
            <a:off x="5586152" y="3790604"/>
            <a:ext cx="0" cy="187198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588EEE-2D75-BA00-F89E-A0665A908D5F}"/>
              </a:ext>
            </a:extLst>
          </p:cNvPr>
          <p:cNvCxnSpPr/>
          <p:nvPr/>
        </p:nvCxnSpPr>
        <p:spPr>
          <a:xfrm>
            <a:off x="6550429" y="3790604"/>
            <a:ext cx="0" cy="18719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6010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25</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311" name="Google Shape;311;p25"/>
          <p:cNvGrpSpPr/>
          <p:nvPr/>
        </p:nvGrpSpPr>
        <p:grpSpPr>
          <a:xfrm>
            <a:off x="0" y="9581281"/>
            <a:ext cx="19010314" cy="1112119"/>
            <a:chOff x="-2" y="9568581"/>
            <a:chExt cx="19010314" cy="1112119"/>
          </a:xfrm>
        </p:grpSpPr>
        <p:grpSp>
          <p:nvGrpSpPr>
            <p:cNvPr id="312" name="Google Shape;312;p25"/>
            <p:cNvGrpSpPr/>
            <p:nvPr/>
          </p:nvGrpSpPr>
          <p:grpSpPr>
            <a:xfrm>
              <a:off x="-2" y="9568581"/>
              <a:ext cx="19010314" cy="1112119"/>
              <a:chOff x="-324645" y="2222500"/>
              <a:chExt cx="22261686" cy="1302327"/>
            </a:xfrm>
          </p:grpSpPr>
          <p:sp>
            <p:nvSpPr>
              <p:cNvPr id="313" name="Google Shape;313;p2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14" name="Google Shape;314;p2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15" name="Google Shape;315;p2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16" name="Google Shape;316;p25"/>
          <p:cNvSpPr txBox="1"/>
          <p:nvPr/>
        </p:nvSpPr>
        <p:spPr>
          <a:xfrm>
            <a:off x="665955" y="9771598"/>
            <a:ext cx="12440561"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317" name="Google Shape;317;p25"/>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18" name="Google Shape;318;p25"/>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25</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19" name="Google Shape;319;p25"/>
          <p:cNvGrpSpPr/>
          <p:nvPr/>
        </p:nvGrpSpPr>
        <p:grpSpPr>
          <a:xfrm>
            <a:off x="-26281" y="774700"/>
            <a:ext cx="15071695" cy="827992"/>
            <a:chOff x="-16184" y="8640158"/>
            <a:chExt cx="4045716" cy="439420"/>
          </a:xfrm>
        </p:grpSpPr>
        <p:sp>
          <p:nvSpPr>
            <p:cNvPr id="320" name="Google Shape;320;p25"/>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IN" sz="540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Applications</a:t>
              </a:r>
              <a:endParaRPr sz="540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21" name="Google Shape;321;p2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22" name="Google Shape;322;p25"/>
          <p:cNvSpPr txBox="1"/>
          <p:nvPr/>
        </p:nvSpPr>
        <p:spPr>
          <a:xfrm>
            <a:off x="426720" y="2085340"/>
            <a:ext cx="18028919" cy="4293443"/>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buClr>
                <a:schemeClr val="dk1"/>
              </a:buClr>
              <a:buSzPts val="3600"/>
            </a:pPr>
            <a:r>
              <a:rPr lang="en-US" sz="2600" dirty="0">
                <a:solidFill>
                  <a:schemeClr val="tx1"/>
                </a:solidFill>
                <a:latin typeface="Times New Roman" panose="02020603050405020304" pitchFamily="18" charset="0"/>
                <a:cs typeface="Times New Roman" panose="02020603050405020304" pitchFamily="18" charset="0"/>
                <a:sym typeface="Calibri"/>
              </a:rPr>
              <a:t>Currently, in India, the most luxurious vehicles comes with level 2 ADAS system. Road Obstacles detection falls under the level 4 of ADAS system.</a:t>
            </a:r>
          </a:p>
          <a:p>
            <a:pPr marL="457200" indent="-457200">
              <a:lnSpc>
                <a:spcPct val="150000"/>
              </a:lnSpc>
              <a:buClr>
                <a:schemeClr val="dk1"/>
              </a:buClr>
              <a:buSzPts val="3600"/>
              <a:buFont typeface="Wingdings" panose="05000000000000000000" pitchFamily="2" charset="2"/>
              <a:buChar char="v"/>
            </a:pPr>
            <a:r>
              <a:rPr lang="en-US" sz="2600" b="0" i="0" dirty="0">
                <a:solidFill>
                  <a:schemeClr val="tx1"/>
                </a:solidFill>
                <a:effectLst/>
                <a:latin typeface="Times New Roman" panose="02020603050405020304" pitchFamily="18" charset="0"/>
                <a:cs typeface="Times New Roman" panose="02020603050405020304" pitchFamily="18" charset="0"/>
              </a:rPr>
              <a:t>Autonomous vehicle technology</a:t>
            </a:r>
            <a:r>
              <a:rPr lang="en-US" sz="2600" dirty="0">
                <a:solidFill>
                  <a:schemeClr val="tx1"/>
                </a:solidFill>
                <a:latin typeface="Times New Roman" panose="02020603050405020304" pitchFamily="18" charset="0"/>
                <a:cs typeface="Times New Roman" panose="02020603050405020304" pitchFamily="18" charset="0"/>
              </a:rPr>
              <a:t>.</a:t>
            </a:r>
            <a:endParaRPr lang="en-US" sz="2600" dirty="0">
              <a:solidFill>
                <a:schemeClr val="tx1"/>
              </a:solidFill>
              <a:latin typeface="Times New Roman" panose="02020603050405020304" pitchFamily="18" charset="0"/>
              <a:cs typeface="Times New Roman" panose="02020603050405020304" pitchFamily="18" charset="0"/>
              <a:sym typeface="Calibri"/>
            </a:endParaRPr>
          </a:p>
          <a:p>
            <a:pPr marL="457200" indent="-457200">
              <a:buClr>
                <a:schemeClr val="dk1"/>
              </a:buClr>
              <a:buSzPts val="3600"/>
              <a:buFont typeface="Wingdings" panose="05000000000000000000" pitchFamily="2" charset="2"/>
              <a:buChar char="v"/>
            </a:pPr>
            <a:endParaRPr lang="en-US" sz="2600" dirty="0">
              <a:solidFill>
                <a:schemeClr val="tx1"/>
              </a:solidFill>
              <a:latin typeface="Times New Roman" panose="02020603050405020304" pitchFamily="18" charset="0"/>
              <a:cs typeface="Times New Roman" panose="02020603050405020304" pitchFamily="18" charset="0"/>
              <a:sym typeface="Calibri"/>
            </a:endParaRPr>
          </a:p>
          <a:p>
            <a:pPr marL="457200" indent="-457200">
              <a:buClr>
                <a:schemeClr val="dk1"/>
              </a:buClr>
              <a:buSzPts val="3600"/>
              <a:buFont typeface="Wingdings" panose="05000000000000000000" pitchFamily="2" charset="2"/>
              <a:buChar char="v"/>
            </a:pPr>
            <a:r>
              <a:rPr lang="en-US" sz="2600" dirty="0">
                <a:solidFill>
                  <a:schemeClr val="tx1"/>
                </a:solidFill>
                <a:latin typeface="Times New Roman" panose="02020603050405020304" pitchFamily="18" charset="0"/>
                <a:cs typeface="Times New Roman" panose="02020603050405020304" pitchFamily="18" charset="0"/>
                <a:sym typeface="Calibri"/>
              </a:rPr>
              <a:t>Assisting Driver in Low Visibility.</a:t>
            </a:r>
            <a:endParaRPr lang="en-US" sz="2600" dirty="0">
              <a:solidFill>
                <a:schemeClr val="dk1"/>
              </a:solidFill>
              <a:latin typeface="Times New Roman" panose="02020603050405020304" pitchFamily="18" charset="0"/>
              <a:cs typeface="Times New Roman" panose="02020603050405020304" pitchFamily="18" charset="0"/>
              <a:sym typeface="Calibri"/>
            </a:endParaRPr>
          </a:p>
          <a:p>
            <a:pPr>
              <a:buClr>
                <a:schemeClr val="dk1"/>
              </a:buClr>
              <a:buSzPts val="3600"/>
            </a:pPr>
            <a:endParaRPr lang="en-US" sz="2600" dirty="0">
              <a:solidFill>
                <a:schemeClr val="dk1"/>
              </a:solidFill>
              <a:latin typeface="Times New Roman" panose="02020603050405020304" pitchFamily="18" charset="0"/>
              <a:cs typeface="Times New Roman" panose="02020603050405020304" pitchFamily="18" charset="0"/>
              <a:sym typeface="Calibri"/>
            </a:endParaRPr>
          </a:p>
          <a:p>
            <a:pPr>
              <a:buClr>
                <a:schemeClr val="dk1"/>
              </a:buClr>
              <a:buSzPts val="3600"/>
            </a:pPr>
            <a:endParaRPr lang="en-US" sz="2600" dirty="0">
              <a:solidFill>
                <a:schemeClr val="dk1"/>
              </a:solidFill>
              <a:latin typeface="Times New Roman" panose="02020603050405020304" pitchFamily="18" charset="0"/>
              <a:cs typeface="Times New Roman" panose="02020603050405020304" pitchFamily="18" charset="0"/>
              <a:sym typeface="Calibri"/>
            </a:endParaRPr>
          </a:p>
          <a:p>
            <a:pPr>
              <a:buClr>
                <a:schemeClr val="dk1"/>
              </a:buClr>
              <a:buSzPts val="3600"/>
            </a:pPr>
            <a:endParaRPr lang="en-US" sz="2600" b="0" i="0" dirty="0">
              <a:solidFill>
                <a:srgbClr val="374151"/>
              </a:solidFill>
              <a:effectLst/>
              <a:latin typeface="Times New Roman" panose="02020603050405020304" pitchFamily="18" charset="0"/>
              <a:cs typeface="Times New Roman" panose="02020603050405020304" pitchFamily="18" charset="0"/>
            </a:endParaRPr>
          </a:p>
          <a:p>
            <a:pPr>
              <a:buClr>
                <a:schemeClr val="dk1"/>
              </a:buClr>
              <a:buSzPts val="3600"/>
            </a:pPr>
            <a:r>
              <a:rPr lang="en-US" sz="2600" dirty="0">
                <a:solidFill>
                  <a:schemeClr val="dk1"/>
                </a:solidFill>
                <a:latin typeface="Times New Roman" panose="02020603050405020304" pitchFamily="18" charset="0"/>
                <a:cs typeface="Times New Roman" panose="02020603050405020304" pitchFamily="18" charset="0"/>
                <a:sym typeface="Calibri"/>
              </a:rPr>
              <a:t> </a:t>
            </a:r>
            <a:endParaRPr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26</a:t>
            </a:fld>
            <a:endParaRPr sz="3200">
              <a:solidFill>
                <a:schemeClr val="lt1"/>
              </a:solidFill>
            </a:endParaRPr>
          </a:p>
        </p:txBody>
      </p:sp>
      <p:grpSp>
        <p:nvGrpSpPr>
          <p:cNvPr id="329" name="Google Shape;329;p26"/>
          <p:cNvGrpSpPr/>
          <p:nvPr/>
        </p:nvGrpSpPr>
        <p:grpSpPr>
          <a:xfrm>
            <a:off x="-2" y="9568581"/>
            <a:ext cx="19010314" cy="1112119"/>
            <a:chOff x="-2" y="9568581"/>
            <a:chExt cx="19010314" cy="1112119"/>
          </a:xfrm>
        </p:grpSpPr>
        <p:grpSp>
          <p:nvGrpSpPr>
            <p:cNvPr id="330" name="Google Shape;330;p26"/>
            <p:cNvGrpSpPr/>
            <p:nvPr/>
          </p:nvGrpSpPr>
          <p:grpSpPr>
            <a:xfrm>
              <a:off x="-2" y="9568581"/>
              <a:ext cx="19010314" cy="1112119"/>
              <a:chOff x="-324645" y="2222500"/>
              <a:chExt cx="22261686" cy="1302327"/>
            </a:xfrm>
          </p:grpSpPr>
          <p:sp>
            <p:nvSpPr>
              <p:cNvPr id="331"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3"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4" name="Google Shape;334;p26"/>
          <p:cNvSpPr txBox="1"/>
          <p:nvPr/>
        </p:nvSpPr>
        <p:spPr>
          <a:xfrm>
            <a:off x="665955" y="9771598"/>
            <a:ext cx="12340911"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a:cs typeface="Times New Roman"/>
                <a:sym typeface="Times New Roman"/>
              </a:rPr>
              <a:t>Indian Institute of Information Technology, Pune</a:t>
            </a:r>
            <a:endParaRPr lang="en-US" sz="2800" b="1" dirty="0"/>
          </a:p>
          <a:p>
            <a:pPr marL="0" marR="0" lvl="0" indent="0" algn="l" rtl="0">
              <a:spcBef>
                <a:spcPts val="0"/>
              </a:spcBef>
              <a:spcAft>
                <a:spcPts val="0"/>
              </a:spcAft>
              <a:buNone/>
            </a:pPr>
            <a:endParaRPr sz="2800" dirty="0"/>
          </a:p>
        </p:txBody>
      </p:sp>
      <p:sp>
        <p:nvSpPr>
          <p:cNvPr id="335" name="Google Shape;335;p26"/>
          <p:cNvSpPr txBox="1"/>
          <p:nvPr/>
        </p:nvSpPr>
        <p:spPr>
          <a:xfrm>
            <a:off x="15486923" y="98527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Calibri"/>
                <a:cs typeface="Times New Roman"/>
                <a:sym typeface="Times New Roman"/>
              </a:rPr>
              <a:t>26-04-2023</a:t>
            </a:r>
            <a:endParaRPr sz="2800" dirty="0">
              <a:solidFill>
                <a:schemeClr val="dk1"/>
              </a:solidFill>
              <a:latin typeface="Calibri"/>
              <a:ea typeface="Calibri"/>
              <a:cs typeface="Calibri"/>
              <a:sym typeface="Calibri"/>
            </a:endParaRPr>
          </a:p>
        </p:txBody>
      </p:sp>
      <p:sp>
        <p:nvSpPr>
          <p:cNvPr id="336"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26</a:t>
            </a:fld>
            <a:endParaRPr sz="1870">
              <a:solidFill>
                <a:schemeClr val="lt1"/>
              </a:solidFill>
              <a:latin typeface="Calibri"/>
              <a:ea typeface="Calibri"/>
              <a:cs typeface="Calibri"/>
              <a:sym typeface="Calibri"/>
            </a:endParaRPr>
          </a:p>
        </p:txBody>
      </p:sp>
      <p:grpSp>
        <p:nvGrpSpPr>
          <p:cNvPr id="337" name="Google Shape;337;p26"/>
          <p:cNvGrpSpPr/>
          <p:nvPr/>
        </p:nvGrpSpPr>
        <p:grpSpPr>
          <a:xfrm>
            <a:off x="-26281" y="774700"/>
            <a:ext cx="15071695" cy="827992"/>
            <a:chOff x="-16184" y="8640158"/>
            <a:chExt cx="4045716" cy="439420"/>
          </a:xfrm>
        </p:grpSpPr>
        <p:sp>
          <p:nvSpPr>
            <p:cNvPr id="338"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Conclusion</a:t>
              </a:r>
              <a:endParaRPr dirty="0">
                <a:latin typeface="Times New Roman" panose="02020603050405020304" pitchFamily="18" charset="0"/>
                <a:cs typeface="Times New Roman" panose="02020603050405020304" pitchFamily="18" charset="0"/>
              </a:endParaRPr>
            </a:p>
            <a:p>
              <a:pPr marL="457200" marR="0" lvl="1" rtl="0">
                <a:spcBef>
                  <a:spcPts val="0"/>
                </a:spcBef>
                <a:spcAft>
                  <a:spcPts val="0"/>
                </a:spcAft>
              </a:pPr>
              <a:endParaRPr lang="en-IN" sz="2600" dirty="0">
                <a:solidFill>
                  <a:schemeClr val="lt1"/>
                </a:solidFill>
                <a:latin typeface="Times New Roman" panose="02020603050405020304" pitchFamily="18" charset="0"/>
                <a:ea typeface="Calibri"/>
                <a:cs typeface="Times New Roman" panose="02020603050405020304" pitchFamily="18" charset="0"/>
                <a:sym typeface="Calibri"/>
              </a:endParaRPr>
            </a:p>
            <a:p>
              <a:pPr marL="914400" marR="0" lvl="1" indent="-457200" rtl="0">
                <a:spcBef>
                  <a:spcPts val="0"/>
                </a:spcBef>
                <a:spcAft>
                  <a:spcPts val="0"/>
                </a:spcAft>
                <a:buFont typeface="Arial" panose="020B0604020202020204" pitchFamily="34" charset="0"/>
                <a:buChar char="•"/>
              </a:pPr>
              <a:endParaRPr lang="en-US" sz="260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914400" marR="0" lvl="1" indent="-457200" algn="just" rtl="0">
                <a:spcBef>
                  <a:spcPts val="0"/>
                </a:spcBef>
                <a:spcAft>
                  <a:spcPts val="0"/>
                </a:spcAft>
                <a:buFont typeface="Arial" panose="020B0604020202020204" pitchFamily="34" charset="0"/>
                <a:buChar char="•"/>
              </a:pPr>
              <a:r>
                <a:rPr lang="en-US" sz="260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T</a:t>
              </a:r>
              <a:r>
                <a:rPr lang="en-US" sz="2600" b="0" i="0" dirty="0">
                  <a:solidFill>
                    <a:schemeClr val="tx1"/>
                  </a:solidFill>
                  <a:effectLst/>
                  <a:latin typeface="Times New Roman" panose="02020603050405020304" pitchFamily="18" charset="0"/>
                  <a:cs typeface="Times New Roman" panose="02020603050405020304" pitchFamily="18" charset="0"/>
                </a:rPr>
                <a:t>he </a:t>
              </a:r>
              <a:r>
                <a:rPr lang="en-US" sz="2600" dirty="0">
                  <a:solidFill>
                    <a:schemeClr val="tx1"/>
                  </a:solidFill>
                  <a:latin typeface="Times New Roman" panose="02020603050405020304" pitchFamily="18" charset="0"/>
                  <a:cs typeface="Times New Roman" panose="02020603050405020304" pitchFamily="18" charset="0"/>
                </a:rPr>
                <a:t>road obstacles</a:t>
              </a:r>
              <a:r>
                <a:rPr lang="en-US" sz="2600" b="0" i="0" dirty="0">
                  <a:solidFill>
                    <a:schemeClr val="tx1"/>
                  </a:solidFill>
                  <a:effectLst/>
                  <a:latin typeface="Times New Roman" panose="02020603050405020304" pitchFamily="18" charset="0"/>
                  <a:cs typeface="Times New Roman" panose="02020603050405020304" pitchFamily="18" charset="0"/>
                </a:rPr>
                <a:t> detection project is a critical step towards improving road safety and reducing accidents caused by damaged roads. By using computer vision techniques and </a:t>
              </a:r>
              <a:r>
                <a:rPr lang="en-US" sz="2600" dirty="0">
                  <a:solidFill>
                    <a:schemeClr val="tx1"/>
                  </a:solidFill>
                  <a:latin typeface="Times New Roman" panose="02020603050405020304" pitchFamily="18" charset="0"/>
                  <a:cs typeface="Times New Roman" panose="02020603050405020304" pitchFamily="18" charset="0"/>
                </a:rPr>
                <a:t>deep</a:t>
              </a:r>
              <a:r>
                <a:rPr lang="en-US" sz="2600" b="0" i="0" dirty="0">
                  <a:solidFill>
                    <a:schemeClr val="tx1"/>
                  </a:solidFill>
                  <a:effectLst/>
                  <a:latin typeface="Times New Roman" panose="02020603050405020304" pitchFamily="18" charset="0"/>
                  <a:cs typeface="Times New Roman" panose="02020603050405020304" pitchFamily="18" charset="0"/>
                </a:rPr>
                <a:t> learning algorithms, we have developed a system that can accurately detect potholes </a:t>
              </a:r>
              <a:r>
                <a:rPr lang="en-US" sz="2600" b="0" i="0">
                  <a:solidFill>
                    <a:schemeClr val="tx1"/>
                  </a:solidFill>
                  <a:effectLst/>
                  <a:latin typeface="Times New Roman" panose="02020603050405020304" pitchFamily="18" charset="0"/>
                  <a:cs typeface="Times New Roman" panose="02020603050405020304" pitchFamily="18" charset="0"/>
                </a:rPr>
                <a:t>and speedbumps </a:t>
              </a:r>
              <a:r>
                <a:rPr lang="en-US" sz="2600" b="0" i="0" dirty="0">
                  <a:solidFill>
                    <a:schemeClr val="tx1"/>
                  </a:solidFill>
                  <a:effectLst/>
                  <a:latin typeface="Times New Roman" panose="02020603050405020304" pitchFamily="18" charset="0"/>
                  <a:cs typeface="Times New Roman" panose="02020603050405020304" pitchFamily="18" charset="0"/>
                </a:rPr>
                <a:t>on the road surface in real-time.</a:t>
              </a:r>
            </a:p>
            <a:p>
              <a:pPr marL="457200" marR="0" lvl="1" algn="just" rtl="0">
                <a:spcBef>
                  <a:spcPts val="0"/>
                </a:spcBef>
                <a:spcAft>
                  <a:spcPts val="0"/>
                </a:spcAft>
              </a:pPr>
              <a:r>
                <a:rPr lang="en-US" sz="260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	</a:t>
              </a:r>
            </a:p>
            <a:p>
              <a:pPr marL="914400" marR="0" lvl="1" indent="-457200" algn="just" rtl="0">
                <a:spcBef>
                  <a:spcPts val="0"/>
                </a:spcBef>
                <a:spcAft>
                  <a:spcPts val="0"/>
                </a:spcAft>
                <a:buFont typeface="Arial" panose="020B0604020202020204" pitchFamily="34" charset="0"/>
                <a:buChar char="•"/>
              </a:pPr>
              <a:r>
                <a:rPr lang="en-US" sz="2600" b="0" i="0" dirty="0">
                  <a:solidFill>
                    <a:schemeClr val="tx1"/>
                  </a:solidFill>
                  <a:effectLst/>
                  <a:latin typeface="Times New Roman" panose="02020603050405020304" pitchFamily="18" charset="0"/>
                  <a:cs typeface="Times New Roman" panose="02020603050405020304" pitchFamily="18" charset="0"/>
                </a:rPr>
                <a:t>While our project has achieved promising results, there is still room for improvement. We can further refine our algorithms to reduce false positives and false negatives, and integrate the system with existing road infrastructure to provide real-time alerts to drivers.</a:t>
              </a:r>
              <a:endParaRPr sz="2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algn="just"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39"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0" name="Google Shape;340;p26"/>
          <p:cNvSpPr txBox="1"/>
          <p:nvPr/>
        </p:nvSpPr>
        <p:spPr>
          <a:xfrm>
            <a:off x="1199356" y="2070100"/>
            <a:ext cx="15544800" cy="30773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27</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346" name="Google Shape;346;p27"/>
          <p:cNvGrpSpPr/>
          <p:nvPr/>
        </p:nvGrpSpPr>
        <p:grpSpPr>
          <a:xfrm>
            <a:off x="-2" y="9568581"/>
            <a:ext cx="19010314" cy="1112119"/>
            <a:chOff x="-2" y="9568581"/>
            <a:chExt cx="19010314" cy="1112119"/>
          </a:xfrm>
        </p:grpSpPr>
        <p:grpSp>
          <p:nvGrpSpPr>
            <p:cNvPr id="347" name="Google Shape;347;p27"/>
            <p:cNvGrpSpPr/>
            <p:nvPr/>
          </p:nvGrpSpPr>
          <p:grpSpPr>
            <a:xfrm>
              <a:off x="-2" y="9568581"/>
              <a:ext cx="19010314" cy="1112119"/>
              <a:chOff x="-324645" y="2222500"/>
              <a:chExt cx="22261686" cy="1302327"/>
            </a:xfrm>
          </p:grpSpPr>
          <p:sp>
            <p:nvSpPr>
              <p:cNvPr id="348" name="Google Shape;348;p2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49" name="Google Shape;349;p2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50" name="Google Shape;350;p2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51" name="Google Shape;351;p27"/>
          <p:cNvSpPr txBox="1"/>
          <p:nvPr/>
        </p:nvSpPr>
        <p:spPr>
          <a:xfrm>
            <a:off x="665955" y="9771598"/>
            <a:ext cx="11956437"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352" name="Google Shape;352;p27"/>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53" name="Google Shape;353;p27"/>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27</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354" name="Google Shape;354;p27"/>
          <p:cNvGrpSpPr/>
          <p:nvPr/>
        </p:nvGrpSpPr>
        <p:grpSpPr>
          <a:xfrm>
            <a:off x="-1" y="642091"/>
            <a:ext cx="15067757" cy="827992"/>
            <a:chOff x="-15127" y="8699189"/>
            <a:chExt cx="4044659" cy="439420"/>
          </a:xfrm>
        </p:grpSpPr>
        <p:sp>
          <p:nvSpPr>
            <p:cNvPr id="355" name="Google Shape;355;p27"/>
            <p:cNvSpPr/>
            <p:nvPr/>
          </p:nvSpPr>
          <p:spPr>
            <a:xfrm>
              <a:off x="-15127" y="8699189"/>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Future scope</a:t>
              </a:r>
              <a:endParaRPr sz="540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1"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56" name="Google Shape;356;p27"/>
            <p:cNvSpPr/>
            <p:nvPr/>
          </p:nvSpPr>
          <p:spPr>
            <a:xfrm>
              <a:off x="3800173" y="8699189"/>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357" name="Google Shape;357;p27"/>
          <p:cNvSpPr txBox="1"/>
          <p:nvPr/>
        </p:nvSpPr>
        <p:spPr>
          <a:xfrm>
            <a:off x="335280" y="2209800"/>
            <a:ext cx="18242280" cy="7478930"/>
          </a:xfrm>
          <a:prstGeom prst="rect">
            <a:avLst/>
          </a:prstGeom>
          <a:noFill/>
          <a:ln>
            <a:noFill/>
          </a:ln>
        </p:spPr>
        <p:txBody>
          <a:bodyPr spcFirstLastPara="1" wrap="square" lIns="91425" tIns="45700" rIns="91425" bIns="45700" anchor="t" anchorCtr="0">
            <a:spAutoFit/>
          </a:bodyPr>
          <a:lstStyle/>
          <a:p>
            <a:pPr marL="457200" indent="-457200" algn="l">
              <a:buFont typeface="Arial" panose="020B0604020202020204" pitchFamily="34" charset="0"/>
              <a:buChar char="•"/>
            </a:pPr>
            <a:r>
              <a:rPr lang="en-US" sz="2600" b="0" i="0" dirty="0">
                <a:solidFill>
                  <a:schemeClr val="tx1"/>
                </a:solidFill>
                <a:effectLst/>
                <a:latin typeface="Times New Roman" panose="02020603050405020304" pitchFamily="18" charset="0"/>
                <a:cs typeface="Times New Roman" panose="02020603050405020304" pitchFamily="18" charset="0"/>
              </a:rPr>
              <a:t>The future scope of pothole detection technology in vehicles is promising, with advancements in sensor technology, machine learning, and vehicle-to-vehicle (V2V) communication enabling more efficient and effective detection of potholes. Here are a few potential areas of development:</a:t>
            </a:r>
          </a:p>
          <a:p>
            <a:pPr lvl="2">
              <a:lnSpc>
                <a:spcPct val="150000"/>
              </a:lnSpc>
              <a:buFont typeface="+mj-lt"/>
              <a:buAutoNum type="arabicPeriod"/>
            </a:pPr>
            <a:r>
              <a:rPr lang="en-US" sz="2600" b="1" i="0" dirty="0">
                <a:solidFill>
                  <a:schemeClr val="tx1"/>
                </a:solidFill>
                <a:effectLst/>
                <a:latin typeface="Times New Roman" panose="02020603050405020304" pitchFamily="18" charset="0"/>
                <a:cs typeface="Times New Roman" panose="02020603050405020304" pitchFamily="18" charset="0"/>
              </a:rPr>
              <a:t>Integration with vehicle systems</a:t>
            </a:r>
            <a:r>
              <a:rPr lang="en-US" sz="2600" b="1" dirty="0">
                <a:solidFill>
                  <a:schemeClr val="tx1"/>
                </a:solidFill>
                <a:latin typeface="Times New Roman" panose="02020603050405020304" pitchFamily="18" charset="0"/>
                <a:cs typeface="Times New Roman" panose="02020603050405020304" pitchFamily="18" charset="0"/>
              </a:rPr>
              <a:t>.</a:t>
            </a:r>
            <a:endParaRPr lang="en-US" sz="2600" b="0" i="0" dirty="0">
              <a:solidFill>
                <a:schemeClr val="tx1"/>
              </a:solidFill>
              <a:effectLst/>
              <a:latin typeface="Times New Roman" panose="02020603050405020304" pitchFamily="18" charset="0"/>
              <a:cs typeface="Times New Roman" panose="02020603050405020304" pitchFamily="18" charset="0"/>
            </a:endParaRPr>
          </a:p>
          <a:p>
            <a:pPr>
              <a:lnSpc>
                <a:spcPct val="150000"/>
              </a:lnSpc>
            </a:pPr>
            <a:r>
              <a:rPr lang="en-US" sz="2600" b="1" i="0" dirty="0">
                <a:solidFill>
                  <a:schemeClr val="tx1"/>
                </a:solidFill>
                <a:effectLst/>
                <a:latin typeface="Times New Roman" panose="02020603050405020304" pitchFamily="18" charset="0"/>
                <a:cs typeface="Times New Roman" panose="02020603050405020304" pitchFamily="18" charset="0"/>
              </a:rPr>
              <a:t>2.V2V communication</a:t>
            </a:r>
            <a:r>
              <a:rPr lang="en-US" sz="2600" b="1" dirty="0">
                <a:solidFill>
                  <a:schemeClr val="tx1"/>
                </a:solidFill>
                <a:latin typeface="Times New Roman" panose="02020603050405020304" pitchFamily="18" charset="0"/>
                <a:cs typeface="Times New Roman" panose="02020603050405020304" pitchFamily="18" charset="0"/>
              </a:rPr>
              <a:t>.</a:t>
            </a:r>
            <a:endParaRPr lang="en-US" sz="2600" b="0" i="0" dirty="0">
              <a:solidFill>
                <a:schemeClr val="tx1"/>
              </a:solidFill>
              <a:effectLst/>
              <a:latin typeface="Times New Roman" panose="02020603050405020304" pitchFamily="18" charset="0"/>
              <a:cs typeface="Times New Roman" panose="02020603050405020304" pitchFamily="18" charset="0"/>
            </a:endParaRPr>
          </a:p>
          <a:p>
            <a:pPr>
              <a:lnSpc>
                <a:spcPct val="150000"/>
              </a:lnSpc>
            </a:pPr>
            <a:r>
              <a:rPr lang="en-US" sz="2600" b="1" i="0" dirty="0">
                <a:solidFill>
                  <a:schemeClr val="tx1"/>
                </a:solidFill>
                <a:effectLst/>
                <a:latin typeface="Times New Roman" panose="02020603050405020304" pitchFamily="18" charset="0"/>
                <a:cs typeface="Times New Roman" panose="02020603050405020304" pitchFamily="18" charset="0"/>
              </a:rPr>
              <a:t>3.Machine learning algorithms</a:t>
            </a:r>
            <a:r>
              <a:rPr lang="en-US" sz="2600" b="1" dirty="0">
                <a:solidFill>
                  <a:schemeClr val="tx1"/>
                </a:solidFill>
                <a:latin typeface="Times New Roman" panose="02020603050405020304" pitchFamily="18" charset="0"/>
                <a:cs typeface="Times New Roman" panose="02020603050405020304" pitchFamily="18" charset="0"/>
              </a:rPr>
              <a:t>.</a:t>
            </a:r>
            <a:endParaRPr lang="en-US" sz="2600" b="0" i="0" dirty="0">
              <a:solidFill>
                <a:schemeClr val="tx1"/>
              </a:solidFill>
              <a:effectLst/>
              <a:latin typeface="Times New Roman" panose="02020603050405020304" pitchFamily="18" charset="0"/>
              <a:cs typeface="Times New Roman" panose="02020603050405020304" pitchFamily="18" charset="0"/>
            </a:endParaRPr>
          </a:p>
          <a:p>
            <a:pPr>
              <a:lnSpc>
                <a:spcPct val="150000"/>
              </a:lnSpc>
            </a:pPr>
            <a:r>
              <a:rPr lang="en-US" sz="2600" b="1" i="0" dirty="0">
                <a:solidFill>
                  <a:schemeClr val="tx1"/>
                </a:solidFill>
                <a:effectLst/>
                <a:latin typeface="Times New Roman" panose="02020603050405020304" pitchFamily="18" charset="0"/>
                <a:cs typeface="Times New Roman" panose="02020603050405020304" pitchFamily="18" charset="0"/>
              </a:rPr>
              <a:t>4.Autonomous vehicle technology</a:t>
            </a:r>
            <a:r>
              <a:rPr lang="en-US" sz="2600" b="1" dirty="0">
                <a:solidFill>
                  <a:schemeClr val="tx1"/>
                </a:solidFill>
                <a:latin typeface="Times New Roman" panose="02020603050405020304" pitchFamily="18" charset="0"/>
                <a:cs typeface="Times New Roman" panose="02020603050405020304" pitchFamily="18" charset="0"/>
              </a:rPr>
              <a:t>.</a:t>
            </a:r>
            <a:endParaRPr lang="en-US" sz="2600" b="0" i="0" dirty="0">
              <a:solidFill>
                <a:schemeClr val="tx1"/>
              </a:solidFill>
              <a:effectLst/>
              <a:latin typeface="Times New Roman" panose="02020603050405020304" pitchFamily="18" charset="0"/>
              <a:cs typeface="Times New Roman" panose="02020603050405020304" pitchFamily="18" charset="0"/>
            </a:endParaRPr>
          </a:p>
          <a:p>
            <a:endParaRPr lang="en-US" sz="2600" dirty="0">
              <a:solidFill>
                <a:schemeClr val="tx1"/>
              </a:solidFill>
              <a:latin typeface="Times New Roman" panose="02020603050405020304" pitchFamily="18" charset="0"/>
              <a:cs typeface="Times New Roman" panose="02020603050405020304" pitchFamily="18" charset="0"/>
            </a:endParaRPr>
          </a:p>
          <a:p>
            <a:r>
              <a:rPr lang="en-US" sz="2600" dirty="0">
                <a:solidFill>
                  <a:schemeClr val="tx1"/>
                </a:solidFill>
                <a:latin typeface="Times New Roman" panose="02020603050405020304" pitchFamily="18" charset="0"/>
                <a:cs typeface="Times New Roman" panose="02020603050405020304" pitchFamily="18" charset="0"/>
              </a:rPr>
              <a:t>        </a:t>
            </a:r>
            <a:r>
              <a:rPr lang="en-US" sz="2600" b="0" i="0" dirty="0">
                <a:solidFill>
                  <a:schemeClr val="tx1"/>
                </a:solidFill>
                <a:effectLst/>
                <a:latin typeface="Times New Roman" panose="02020603050405020304" pitchFamily="18" charset="0"/>
                <a:cs typeface="Times New Roman" panose="02020603050405020304" pitchFamily="18" charset="0"/>
              </a:rPr>
              <a:t>Overall, the future scope of pothole detection technology in vehicles is promising and could help to improve road safety, reduce vehicle damage, and enhance the performance of autonomous vehicles.</a:t>
            </a:r>
          </a:p>
          <a:p>
            <a:pPr>
              <a:buFont typeface="+mj-lt"/>
              <a:buAutoNum type="arabicPeriod"/>
            </a:pPr>
            <a:endParaRPr lang="en-US" sz="2600" b="0" i="0" dirty="0">
              <a:solidFill>
                <a:schemeClr val="tx1"/>
              </a:solidFill>
              <a:effectLst/>
              <a:latin typeface="Times New Roman" panose="02020603050405020304" pitchFamily="18" charset="0"/>
              <a:cs typeface="Times New Roman" panose="02020603050405020304" pitchFamily="18" charset="0"/>
            </a:endParaRPr>
          </a:p>
          <a:p>
            <a:endParaRPr lang="en-US" sz="2600"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endParaRPr lang="en-US" sz="2600" b="0" i="0" dirty="0">
              <a:solidFill>
                <a:schemeClr val="tx1"/>
              </a:solidFill>
              <a:effectLst/>
              <a:latin typeface="Times New Roman" panose="02020603050405020304" pitchFamily="18" charset="0"/>
              <a:cs typeface="Times New Roman" panose="02020603050405020304" pitchFamily="18" charset="0"/>
            </a:endParaRPr>
          </a:p>
          <a:p>
            <a:br>
              <a:rPr lang="en-US" sz="3600" dirty="0">
                <a:solidFill>
                  <a:schemeClr val="tx1"/>
                </a:solidFill>
                <a:latin typeface="Times New Roman" panose="02020603050405020304" pitchFamily="18" charset="0"/>
                <a:cs typeface="Times New Roman" panose="02020603050405020304" pitchFamily="18" charset="0"/>
              </a:rPr>
            </a:br>
            <a:endParaRPr lang="en-US" sz="2600" b="0" i="0" dirty="0">
              <a:solidFill>
                <a:schemeClr val="tx1"/>
              </a:solidFill>
              <a:effectLst/>
              <a:latin typeface="Times New Roman" panose="02020603050405020304" pitchFamily="18" charset="0"/>
              <a:cs typeface="Times New Roman" panose="02020603050405020304" pitchFamily="18" charset="0"/>
            </a:endParaRPr>
          </a:p>
          <a:p>
            <a:br>
              <a:rPr lang="en-US" b="0" i="0" dirty="0">
                <a:solidFill>
                  <a:schemeClr val="tx1"/>
                </a:solidFill>
                <a:effectLst/>
                <a:latin typeface="Times New Roman" panose="02020603050405020304" pitchFamily="18" charset="0"/>
                <a:cs typeface="Times New Roman" panose="02020603050405020304" pitchFamily="18" charset="0"/>
              </a:rPr>
            </a:br>
            <a:endParaRPr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28</a:t>
            </a:fld>
            <a:endParaRPr sz="3200">
              <a:solidFill>
                <a:schemeClr val="lt1"/>
              </a:solidFill>
            </a:endParaRPr>
          </a:p>
        </p:txBody>
      </p:sp>
      <p:grpSp>
        <p:nvGrpSpPr>
          <p:cNvPr id="363" name="Google Shape;363;p28"/>
          <p:cNvGrpSpPr/>
          <p:nvPr/>
        </p:nvGrpSpPr>
        <p:grpSpPr>
          <a:xfrm>
            <a:off x="-2" y="9568581"/>
            <a:ext cx="19010314" cy="1112119"/>
            <a:chOff x="-2" y="9568581"/>
            <a:chExt cx="19010314" cy="1112119"/>
          </a:xfrm>
        </p:grpSpPr>
        <p:grpSp>
          <p:nvGrpSpPr>
            <p:cNvPr id="364" name="Google Shape;364;p28"/>
            <p:cNvGrpSpPr/>
            <p:nvPr/>
          </p:nvGrpSpPr>
          <p:grpSpPr>
            <a:xfrm>
              <a:off x="-2" y="9568581"/>
              <a:ext cx="19010314" cy="1112119"/>
              <a:chOff x="-324645" y="2222500"/>
              <a:chExt cx="22261686" cy="1302327"/>
            </a:xfrm>
          </p:grpSpPr>
          <p:sp>
            <p:nvSpPr>
              <p:cNvPr id="365" name="Google Shape;365;p2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2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28"/>
          <p:cNvSpPr txBox="1"/>
          <p:nvPr/>
        </p:nvSpPr>
        <p:spPr>
          <a:xfrm>
            <a:off x="665955" y="9771598"/>
            <a:ext cx="12254507" cy="523180"/>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a:cs typeface="Times New Roman"/>
                <a:sym typeface="Times New Roman"/>
              </a:rPr>
              <a:t> Indian Institute of Information Technology, Pune</a:t>
            </a:r>
            <a:endParaRPr lang="en-US" sz="2800" b="1" dirty="0"/>
          </a:p>
        </p:txBody>
      </p:sp>
      <p:sp>
        <p:nvSpPr>
          <p:cNvPr id="369" name="Google Shape;369;p2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Calibri"/>
                <a:cs typeface="Times New Roman"/>
                <a:sym typeface="Times New Roman"/>
              </a:rPr>
              <a:t>26-04-2023</a:t>
            </a:r>
            <a:endParaRPr sz="2800" dirty="0">
              <a:solidFill>
                <a:schemeClr val="dk1"/>
              </a:solidFill>
              <a:latin typeface="Calibri"/>
              <a:ea typeface="Calibri"/>
              <a:cs typeface="Calibri"/>
              <a:sym typeface="Calibri"/>
            </a:endParaRPr>
          </a:p>
        </p:txBody>
      </p:sp>
      <p:sp>
        <p:nvSpPr>
          <p:cNvPr id="370" name="Google Shape;370;p28"/>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28</a:t>
            </a:fld>
            <a:endParaRPr sz="1870">
              <a:solidFill>
                <a:schemeClr val="lt1"/>
              </a:solidFill>
              <a:latin typeface="Calibri"/>
              <a:ea typeface="Calibri"/>
              <a:cs typeface="Calibri"/>
              <a:sym typeface="Calibri"/>
            </a:endParaRPr>
          </a:p>
        </p:txBody>
      </p:sp>
      <p:grpSp>
        <p:nvGrpSpPr>
          <p:cNvPr id="371" name="Google Shape;371;p28"/>
          <p:cNvGrpSpPr/>
          <p:nvPr/>
        </p:nvGrpSpPr>
        <p:grpSpPr>
          <a:xfrm>
            <a:off x="-26281" y="774700"/>
            <a:ext cx="15071695" cy="827992"/>
            <a:chOff x="-16184" y="8640158"/>
            <a:chExt cx="4045716" cy="439420"/>
          </a:xfrm>
        </p:grpSpPr>
        <p:sp>
          <p:nvSpPr>
            <p:cNvPr id="372" name="Google Shape;372;p2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rtl="0">
                <a:spcBef>
                  <a:spcPts val="0"/>
                </a:spcBef>
                <a:spcAft>
                  <a:spcPts val="0"/>
                </a:spcAft>
                <a:buNone/>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References</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73" name="Google Shape;373;p2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4" name="Google Shape;374;p28"/>
          <p:cNvSpPr txBox="1"/>
          <p:nvPr/>
        </p:nvSpPr>
        <p:spPr>
          <a:xfrm>
            <a:off x="374094" y="1969413"/>
            <a:ext cx="18074640" cy="7294264"/>
          </a:xfrm>
          <a:prstGeom prst="rect">
            <a:avLst/>
          </a:prstGeom>
          <a:noFill/>
          <a:ln>
            <a:noFill/>
          </a:ln>
        </p:spPr>
        <p:txBody>
          <a:bodyPr spcFirstLastPara="1" wrap="square" lIns="91425" tIns="45700" rIns="91425" bIns="45700" anchor="t" anchorCtr="0">
            <a:spAutoFit/>
          </a:bodyPr>
          <a:lstStyle/>
          <a:p>
            <a:pPr algn="just">
              <a:buClr>
                <a:schemeClr val="dk1"/>
              </a:buClr>
              <a:buSzPts val="3200"/>
            </a:pPr>
            <a:r>
              <a:rPr lang="en-US" sz="2600" dirty="0">
                <a:solidFill>
                  <a:schemeClr val="dk1"/>
                </a:solidFill>
                <a:latin typeface="Times New Roman" panose="02020603050405020304" pitchFamily="18" charset="0"/>
                <a:ea typeface="Calibri"/>
                <a:cs typeface="Times New Roman" panose="02020603050405020304" pitchFamily="18" charset="0"/>
                <a:sym typeface="Calibri"/>
              </a:rPr>
              <a:t>[1] </a:t>
            </a:r>
            <a:r>
              <a:rPr lang="pl-PL" sz="2600" dirty="0">
                <a:latin typeface="Times New Roman" panose="02020603050405020304" pitchFamily="18" charset="0"/>
                <a:cs typeface="Times New Roman" panose="02020603050405020304" pitchFamily="18" charset="0"/>
              </a:rPr>
              <a:t>Zihao Nie and Jian Qu</a:t>
            </a:r>
            <a:r>
              <a:rPr lang="en-IN" sz="26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Multi-task Autonomous Driving Based on Improved Convolutional Neural Network and ST Loss in MTS and MOD Modes</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Current Applied Science and Technology Vol. 23 No. 3, 28 October 2022.</a:t>
            </a:r>
          </a:p>
          <a:p>
            <a:pPr algn="just">
              <a:buClr>
                <a:schemeClr val="dk1"/>
              </a:buClr>
              <a:buSzPts val="3200"/>
            </a:pP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[2] </a:t>
            </a:r>
            <a:r>
              <a:rPr lang="en-IN" sz="2600" dirty="0">
                <a:latin typeface="Times New Roman" panose="02020603050405020304" pitchFamily="18" charset="0"/>
                <a:cs typeface="Times New Roman" panose="02020603050405020304" pitchFamily="18" charset="0"/>
              </a:rPr>
              <a:t>Nhat-Duc Hoang, “</a:t>
            </a:r>
            <a:r>
              <a:rPr lang="en-US" sz="2600" b="1" dirty="0">
                <a:latin typeface="Times New Roman" panose="02020603050405020304" pitchFamily="18" charset="0"/>
                <a:cs typeface="Times New Roman" panose="02020603050405020304" pitchFamily="18" charset="0"/>
              </a:rPr>
              <a:t>An Artificial Intelligence Method for Asphalt Pavement Pothole Detection Using Least Squares Support Vector Machine and Neural Network with Steerable Filter-Based Feature Extraction</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Hindawi Publication Corporation, Advances in Civil Engineering Volume 2018, Article ID 7419058, 6 June 2018.</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[3] </a:t>
            </a:r>
            <a:r>
              <a:rPr lang="en-IN" sz="2600" dirty="0">
                <a:latin typeface="Times New Roman" panose="02020603050405020304" pitchFamily="18" charset="0"/>
                <a:cs typeface="Times New Roman" panose="02020603050405020304" pitchFamily="18" charset="0"/>
              </a:rPr>
              <a:t>Seung-Ki Ryu, Taehyeong Kim and Young-Ro Kim, “</a:t>
            </a:r>
            <a:r>
              <a:rPr lang="en-US" sz="2600" b="1" dirty="0">
                <a:latin typeface="Times New Roman" panose="02020603050405020304" pitchFamily="18" charset="0"/>
                <a:cs typeface="Times New Roman" panose="02020603050405020304" pitchFamily="18" charset="0"/>
              </a:rPr>
              <a:t>Image-Based Pothole Detection System for ITS Service and Road Management System</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Hindawi Publishing Corporation, Mathematical Problems in Engineering Volume 2015, Article ID 968361</a:t>
            </a:r>
            <a:r>
              <a:rPr lang="en-IN" sz="2600" dirty="0">
                <a:latin typeface="Times New Roman" panose="02020603050405020304" pitchFamily="18" charset="0"/>
                <a:cs typeface="Times New Roman" panose="02020603050405020304" pitchFamily="18" charset="0"/>
              </a:rPr>
              <a:t>, 22 April 2016.</a:t>
            </a:r>
          </a:p>
          <a:p>
            <a:pPr algn="just"/>
            <a:endParaRPr lang="en-IN" sz="2600" dirty="0">
              <a:latin typeface="Times New Roman" panose="02020603050405020304" pitchFamily="18" charset="0"/>
              <a:cs typeface="Times New Roman" panose="02020603050405020304" pitchFamily="18" charset="0"/>
            </a:endParaRPr>
          </a:p>
          <a:p>
            <a:pPr algn="just"/>
            <a:r>
              <a:rPr lang="en-IN" sz="2600" dirty="0">
                <a:latin typeface="Times New Roman" panose="02020603050405020304" pitchFamily="18" charset="0"/>
                <a:cs typeface="Times New Roman" panose="02020603050405020304" pitchFamily="18" charset="0"/>
              </a:rPr>
              <a:t>[4] Bechtel, M.G., McEllhiney, E., Kim, M. and Yun, H., 2018. Deeppicar, </a:t>
            </a:r>
            <a:r>
              <a:rPr lang="en-IN" sz="2600" b="1" dirty="0">
                <a:latin typeface="Times New Roman" panose="02020603050405020304" pitchFamily="18" charset="0"/>
                <a:cs typeface="Times New Roman" panose="02020603050405020304" pitchFamily="18" charset="0"/>
              </a:rPr>
              <a:t>“A low-cost deep neural network-based autonomous car.” </a:t>
            </a:r>
            <a:r>
              <a:rPr lang="en-IN" sz="2600" dirty="0">
                <a:latin typeface="Times New Roman" panose="02020603050405020304" pitchFamily="18" charset="0"/>
                <a:cs typeface="Times New Roman" panose="02020603050405020304" pitchFamily="18" charset="0"/>
              </a:rPr>
              <a:t>Proceedings of the 2018 IEEE 24th International Conference on Embedded and Real-time Computing Systems and Applications (RTCSA), Hakodate, Japan, August 28-31, 2018</a:t>
            </a:r>
          </a:p>
          <a:p>
            <a:pPr algn="just">
              <a:buClr>
                <a:schemeClr val="dk1"/>
              </a:buClr>
              <a:buSzPts val="3200"/>
            </a:pPr>
            <a:endParaRPr lang="en-IN" sz="2600" dirty="0">
              <a:latin typeface="Times New Roman" panose="02020603050405020304" pitchFamily="18" charset="0"/>
              <a:cs typeface="Times New Roman" panose="02020603050405020304" pitchFamily="18" charset="0"/>
            </a:endParaRPr>
          </a:p>
          <a:p>
            <a:pPr algn="just">
              <a:buClr>
                <a:schemeClr val="dk1"/>
              </a:buClr>
              <a:buSzPts val="3200"/>
            </a:pPr>
            <a:r>
              <a:rPr lang="en-IN" sz="2600" dirty="0">
                <a:latin typeface="Times New Roman" panose="02020603050405020304" pitchFamily="18" charset="0"/>
                <a:cs typeface="Times New Roman" panose="02020603050405020304" pitchFamily="18" charset="0"/>
              </a:rPr>
              <a:t>[5] Meyer, G.P. and Thakurdesai, N., 2020. </a:t>
            </a:r>
            <a:r>
              <a:rPr lang="en-IN" sz="2600" b="1" dirty="0">
                <a:latin typeface="Times New Roman" panose="02020603050405020304" pitchFamily="18" charset="0"/>
                <a:cs typeface="Times New Roman" panose="02020603050405020304" pitchFamily="18" charset="0"/>
              </a:rPr>
              <a:t>“Learning an uncertainty-aware object detector for autonomous driving.” </a:t>
            </a:r>
            <a:r>
              <a:rPr lang="en-IN" sz="2600" dirty="0">
                <a:latin typeface="Times New Roman" panose="02020603050405020304" pitchFamily="18" charset="0"/>
                <a:cs typeface="Times New Roman" panose="02020603050405020304" pitchFamily="18" charset="0"/>
              </a:rPr>
              <a:t>Proceedings of the 2020 IEEE/RSJ International Conference on Intelligent Robots and Systems (IROS), Las Vegas, NV, USA, October 24, 2020 - January, 24, 2021, pp. 10521-10527.</a:t>
            </a:r>
            <a:endParaRPr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29</a:t>
            </a:fld>
            <a:endParaRPr sz="3200">
              <a:solidFill>
                <a:schemeClr val="lt1"/>
              </a:solidFill>
            </a:endParaRPr>
          </a:p>
        </p:txBody>
      </p:sp>
      <p:grpSp>
        <p:nvGrpSpPr>
          <p:cNvPr id="363" name="Google Shape;363;p28"/>
          <p:cNvGrpSpPr/>
          <p:nvPr/>
        </p:nvGrpSpPr>
        <p:grpSpPr>
          <a:xfrm>
            <a:off x="-2" y="9568581"/>
            <a:ext cx="19010314" cy="1112119"/>
            <a:chOff x="-2" y="9568581"/>
            <a:chExt cx="19010314" cy="1112119"/>
          </a:xfrm>
        </p:grpSpPr>
        <p:grpSp>
          <p:nvGrpSpPr>
            <p:cNvPr id="364" name="Google Shape;364;p28"/>
            <p:cNvGrpSpPr/>
            <p:nvPr/>
          </p:nvGrpSpPr>
          <p:grpSpPr>
            <a:xfrm>
              <a:off x="-2" y="9568581"/>
              <a:ext cx="19010314" cy="1112119"/>
              <a:chOff x="-324645" y="2222500"/>
              <a:chExt cx="22261686" cy="1302327"/>
            </a:xfrm>
          </p:grpSpPr>
          <p:sp>
            <p:nvSpPr>
              <p:cNvPr id="365" name="Google Shape;365;p2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2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28"/>
          <p:cNvSpPr txBox="1"/>
          <p:nvPr/>
        </p:nvSpPr>
        <p:spPr>
          <a:xfrm>
            <a:off x="665955" y="9771598"/>
            <a:ext cx="12254507" cy="523180"/>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a:cs typeface="Times New Roman"/>
                <a:sym typeface="Times New Roman"/>
              </a:rPr>
              <a:t> Indian Institute of Information Technology, Pune</a:t>
            </a:r>
            <a:endParaRPr lang="en-US" sz="2800" b="1" dirty="0"/>
          </a:p>
        </p:txBody>
      </p:sp>
      <p:sp>
        <p:nvSpPr>
          <p:cNvPr id="369" name="Google Shape;369;p2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Calibri"/>
                <a:cs typeface="Times New Roman"/>
                <a:sym typeface="Times New Roman"/>
              </a:rPr>
              <a:t>26-04-2023</a:t>
            </a:r>
            <a:endParaRPr sz="2800" dirty="0">
              <a:solidFill>
                <a:schemeClr val="dk1"/>
              </a:solidFill>
              <a:latin typeface="Calibri"/>
              <a:ea typeface="Calibri"/>
              <a:cs typeface="Calibri"/>
              <a:sym typeface="Calibri"/>
            </a:endParaRPr>
          </a:p>
        </p:txBody>
      </p:sp>
      <p:sp>
        <p:nvSpPr>
          <p:cNvPr id="370" name="Google Shape;370;p28"/>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29</a:t>
            </a:fld>
            <a:endParaRPr sz="1870">
              <a:solidFill>
                <a:schemeClr val="lt1"/>
              </a:solidFill>
              <a:latin typeface="Calibri"/>
              <a:ea typeface="Calibri"/>
              <a:cs typeface="Calibri"/>
              <a:sym typeface="Calibri"/>
            </a:endParaRPr>
          </a:p>
        </p:txBody>
      </p:sp>
      <p:grpSp>
        <p:nvGrpSpPr>
          <p:cNvPr id="371" name="Google Shape;371;p28"/>
          <p:cNvGrpSpPr/>
          <p:nvPr/>
        </p:nvGrpSpPr>
        <p:grpSpPr>
          <a:xfrm>
            <a:off x="-26281" y="774700"/>
            <a:ext cx="15071695" cy="827992"/>
            <a:chOff x="-16184" y="8640158"/>
            <a:chExt cx="4045716" cy="439420"/>
          </a:xfrm>
        </p:grpSpPr>
        <p:sp>
          <p:nvSpPr>
            <p:cNvPr id="372" name="Google Shape;372;p2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rtl="0">
                <a:spcBef>
                  <a:spcPts val="0"/>
                </a:spcBef>
                <a:spcAft>
                  <a:spcPts val="0"/>
                </a:spcAft>
                <a:buNone/>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References</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73" name="Google Shape;373;p2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4" name="Google Shape;374;p28"/>
          <p:cNvSpPr txBox="1"/>
          <p:nvPr/>
        </p:nvSpPr>
        <p:spPr>
          <a:xfrm>
            <a:off x="374094" y="2224700"/>
            <a:ext cx="18074640" cy="8822375"/>
          </a:xfrm>
          <a:prstGeom prst="rect">
            <a:avLst/>
          </a:prstGeom>
          <a:noFill/>
          <a:ln>
            <a:noFill/>
          </a:ln>
        </p:spPr>
        <p:txBody>
          <a:bodyPr spcFirstLastPara="1" wrap="square" lIns="91425" tIns="45700" rIns="91425" bIns="45700" anchor="t" anchorCtr="0">
            <a:spAutoFit/>
          </a:bodyPr>
          <a:lstStyle/>
          <a:p>
            <a:pPr algn="just">
              <a:buClr>
                <a:schemeClr val="dk1"/>
              </a:buClr>
              <a:buSzPts val="3200"/>
            </a:pPr>
            <a:r>
              <a:rPr lang="en-IN" sz="2600" dirty="0">
                <a:latin typeface="Times New Roman" panose="02020603050405020304" pitchFamily="18" charset="0"/>
                <a:cs typeface="Times New Roman" panose="02020603050405020304" pitchFamily="18" charset="0"/>
              </a:rPr>
              <a:t>[6] </a:t>
            </a:r>
            <a:r>
              <a:rPr lang="en-US" sz="2600" dirty="0">
                <a:latin typeface="Times New Roman" panose="02020603050405020304" pitchFamily="18" charset="0"/>
                <a:cs typeface="Times New Roman" panose="02020603050405020304" pitchFamily="18" charset="0"/>
              </a:rPr>
              <a:t>Ding, S. and Qu, J., 2022. </a:t>
            </a:r>
            <a:r>
              <a:rPr lang="en-US" sz="2600" b="1" dirty="0">
                <a:latin typeface="Times New Roman" panose="02020603050405020304" pitchFamily="18" charset="0"/>
                <a:cs typeface="Times New Roman" panose="02020603050405020304" pitchFamily="18" charset="0"/>
              </a:rPr>
              <a:t>“Smart car with road tracking and obstacle avoidance based on Resnet18-CBAM.” </a:t>
            </a:r>
            <a:r>
              <a:rPr lang="en-US" sz="2600" dirty="0">
                <a:latin typeface="Times New Roman" panose="02020603050405020304" pitchFamily="18" charset="0"/>
                <a:cs typeface="Times New Roman" panose="02020603050405020304" pitchFamily="18" charset="0"/>
              </a:rPr>
              <a:t>Proceedings of the 2022 7th International Conference on Business and Industrial Research (ICBIR), Bangkok, Thailand, May 19-20, 2022.</a:t>
            </a:r>
          </a:p>
          <a:p>
            <a:pPr algn="just">
              <a:buClr>
                <a:schemeClr val="dk1"/>
              </a:buClr>
              <a:buSzPts val="3200"/>
            </a:pPr>
            <a:endParaRPr lang="en-US" sz="2600" dirty="0">
              <a:latin typeface="Times New Roman" panose="02020603050405020304" pitchFamily="18" charset="0"/>
              <a:cs typeface="Times New Roman" panose="02020603050405020304" pitchFamily="18" charset="0"/>
            </a:endParaRPr>
          </a:p>
          <a:p>
            <a:pPr algn="just">
              <a:buClr>
                <a:schemeClr val="dk1"/>
              </a:buClr>
              <a:buSzPts val="3200"/>
            </a:pPr>
            <a:r>
              <a:rPr lang="en-US" sz="2600" dirty="0">
                <a:latin typeface="Times New Roman" panose="02020603050405020304" pitchFamily="18" charset="0"/>
                <a:cs typeface="Times New Roman" panose="02020603050405020304" pitchFamily="18" charset="0"/>
              </a:rPr>
              <a:t>[7] Yılmaz, E. and Tarıyan Özyer, S., 2019. </a:t>
            </a:r>
            <a:r>
              <a:rPr lang="en-US" sz="2600" b="1" dirty="0">
                <a:latin typeface="Times New Roman" panose="02020603050405020304" pitchFamily="18" charset="0"/>
                <a:cs typeface="Times New Roman" panose="02020603050405020304" pitchFamily="18" charset="0"/>
              </a:rPr>
              <a:t>“Remote and autonomous controlled robotic car based on Arduino with real time obstacle detection and avoidance.” </a:t>
            </a:r>
            <a:r>
              <a:rPr lang="en-US" sz="2600" dirty="0">
                <a:latin typeface="Times New Roman" panose="02020603050405020304" pitchFamily="18" charset="0"/>
                <a:cs typeface="Times New Roman" panose="02020603050405020304" pitchFamily="18" charset="0"/>
              </a:rPr>
              <a:t>Universal Journal of Engineering Science, 7(1), DOI: 10.13189/ujes.2019.070101.</a:t>
            </a:r>
          </a:p>
          <a:p>
            <a:pPr algn="just">
              <a:buClr>
                <a:schemeClr val="dk1"/>
              </a:buClr>
              <a:buSzPts val="3200"/>
            </a:pPr>
            <a:endParaRPr lang="en-US" sz="2600" dirty="0">
              <a:latin typeface="Times New Roman" panose="02020603050405020304" pitchFamily="18" charset="0"/>
              <a:cs typeface="Times New Roman" panose="02020603050405020304" pitchFamily="18" charset="0"/>
            </a:endParaRPr>
          </a:p>
          <a:p>
            <a:pPr algn="just">
              <a:buClr>
                <a:schemeClr val="dk1"/>
              </a:buClr>
              <a:buSzPts val="3200"/>
            </a:pPr>
            <a:r>
              <a:rPr lang="en-US" sz="2600" dirty="0">
                <a:latin typeface="Times New Roman" panose="02020603050405020304" pitchFamily="18" charset="0"/>
                <a:cs typeface="Times New Roman" panose="02020603050405020304" pitchFamily="18" charset="0"/>
              </a:rPr>
              <a:t>[8] Banerjee, A., Bolar, V., Chaurasia, A., Maurya, S. and Gite, Y., 2020. </a:t>
            </a:r>
            <a:r>
              <a:rPr lang="en-US" sz="2600" b="1" dirty="0">
                <a:latin typeface="Times New Roman" panose="02020603050405020304" pitchFamily="18" charset="0"/>
                <a:cs typeface="Times New Roman" panose="02020603050405020304" pitchFamily="18" charset="0"/>
              </a:rPr>
              <a:t>“Autonomous driving vehicle.” </a:t>
            </a:r>
            <a:r>
              <a:rPr lang="en-US" sz="2600" dirty="0">
                <a:latin typeface="Times New Roman" panose="02020603050405020304" pitchFamily="18" charset="0"/>
                <a:cs typeface="Times New Roman" panose="02020603050405020304" pitchFamily="18" charset="0"/>
              </a:rPr>
              <a:t>International Research Journal of Engineering and Technology (IRJET), 7(4), 6048- 6050.</a:t>
            </a:r>
          </a:p>
          <a:p>
            <a:pPr algn="just">
              <a:buClr>
                <a:schemeClr val="dk1"/>
              </a:buClr>
              <a:buSzPts val="3200"/>
            </a:pPr>
            <a:endParaRPr lang="en-US" sz="2600" dirty="0">
              <a:latin typeface="Times New Roman" panose="02020603050405020304" pitchFamily="18" charset="0"/>
              <a:cs typeface="Times New Roman" panose="02020603050405020304" pitchFamily="18" charset="0"/>
            </a:endParaRPr>
          </a:p>
          <a:p>
            <a:pPr algn="just">
              <a:lnSpc>
                <a:spcPct val="115000"/>
              </a:lnSpc>
              <a:spcAft>
                <a:spcPts val="800"/>
              </a:spcAft>
            </a:pPr>
            <a:r>
              <a:rPr lang="en-US" sz="2600" dirty="0">
                <a:solidFill>
                  <a:srgbClr val="333333"/>
                </a:solidFill>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[9] </a:t>
            </a:r>
            <a:r>
              <a:rPr lang="en-US" sz="2600" dirty="0">
                <a:solidFill>
                  <a:srgbClr val="333333"/>
                </a:solidFill>
                <a:effectLst/>
                <a:latin typeface="Times New Roman" panose="02020603050405020304" pitchFamily="18" charset="0"/>
                <a:ea typeface="Arial" panose="020B0604020202020204" pitchFamily="34" charset="0"/>
                <a:cs typeface="Times New Roman" panose="02020603050405020304" pitchFamily="18" charset="0"/>
              </a:rPr>
              <a:t>R. A. Nair, D. K. Suresh and R. D, "</a:t>
            </a:r>
            <a:r>
              <a:rPr lang="en-US" sz="2600" b="1" dirty="0">
                <a:solidFill>
                  <a:srgbClr val="333333"/>
                </a:solidFill>
                <a:effectLst/>
                <a:latin typeface="Times New Roman" panose="02020603050405020304" pitchFamily="18" charset="0"/>
                <a:ea typeface="Arial" panose="020B0604020202020204" pitchFamily="34" charset="0"/>
                <a:cs typeface="Times New Roman" panose="02020603050405020304" pitchFamily="18" charset="0"/>
              </a:rPr>
              <a:t>Predicting the Impact of Road Conditions on Battery Health Via Transfer Learning</a:t>
            </a:r>
            <a:r>
              <a:rPr lang="en-US" sz="2600" dirty="0">
                <a:solidFill>
                  <a:srgbClr val="333333"/>
                </a:solidFill>
                <a:effectLst/>
                <a:latin typeface="Times New Roman" panose="02020603050405020304" pitchFamily="18" charset="0"/>
                <a:ea typeface="Arial" panose="020B0604020202020204" pitchFamily="34" charset="0"/>
                <a:cs typeface="Times New Roman" panose="02020603050405020304" pitchFamily="18" charset="0"/>
              </a:rPr>
              <a:t>," 2023 Third International Conference on Artificial Intelligence and Smart Energy (ICAIS), Coimbatore, India, 2023, pp. 1194-1200, doi: 10.1109/ICAIS56108.2023.10073732.</a:t>
            </a:r>
          </a:p>
          <a:p>
            <a:pPr algn="just">
              <a:lnSpc>
                <a:spcPct val="115000"/>
              </a:lnSpc>
              <a:spcAft>
                <a:spcPts val="800"/>
              </a:spcAft>
            </a:pP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600" dirty="0">
                <a:solidFill>
                  <a:srgbClr val="333333"/>
                </a:solidFill>
                <a:effectLst/>
                <a:latin typeface="Times New Roman" panose="02020603050405020304" pitchFamily="18" charset="0"/>
                <a:ea typeface="Arial" panose="020B0604020202020204" pitchFamily="34" charset="0"/>
                <a:cs typeface="Times New Roman" panose="02020603050405020304" pitchFamily="18" charset="0"/>
              </a:rPr>
              <a:t>[10] </a:t>
            </a:r>
            <a:r>
              <a:rPr lang="en-US" sz="26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Thu, May, Nikom Suvonvorn, and Nichnan Kittiphattanabawon. "</a:t>
            </a:r>
            <a:r>
              <a:rPr lang="en-US" sz="2600" b="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Pedestrian classification on transfer learning based deep convolutional neural network for partial occlusion handling</a:t>
            </a:r>
            <a:r>
              <a:rPr lang="en-US" sz="26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International Journal of Electrical and Computer Engineering (IJECE) 13.3 (2023): 2812-2826.</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Clr>
                <a:schemeClr val="dk1"/>
              </a:buClr>
              <a:buSzPts val="3200"/>
            </a:pPr>
            <a:endParaRPr lang="en-US" sz="2600" dirty="0">
              <a:latin typeface="Times New Roman" panose="02020603050405020304" pitchFamily="18" charset="0"/>
              <a:cs typeface="Times New Roman" panose="02020603050405020304" pitchFamily="18" charset="0"/>
            </a:endParaRPr>
          </a:p>
          <a:p>
            <a:pPr algn="just">
              <a:buClr>
                <a:schemeClr val="dk1"/>
              </a:buClr>
              <a:buSzPts val="3200"/>
            </a:pPr>
            <a:endParaRPr lang="en-US" sz="2600" dirty="0">
              <a:latin typeface="Times New Roman" panose="02020603050405020304" pitchFamily="18" charset="0"/>
              <a:cs typeface="Times New Roman" panose="02020603050405020304" pitchFamily="18" charset="0"/>
            </a:endParaRPr>
          </a:p>
          <a:p>
            <a:pPr algn="just">
              <a:buClr>
                <a:schemeClr val="dk1"/>
              </a:buClr>
              <a:buSzPts val="3200"/>
            </a:pPr>
            <a:endParaRPr lang="en-IN" sz="2600" dirty="0">
              <a:latin typeface="Times New Roman" panose="02020603050405020304" pitchFamily="18" charset="0"/>
              <a:cs typeface="Times New Roman" panose="02020603050405020304" pitchFamily="18" charset="0"/>
            </a:endParaRPr>
          </a:p>
          <a:p>
            <a:pPr algn="just">
              <a:buClr>
                <a:schemeClr val="dk1"/>
              </a:buClr>
              <a:buSzPts val="3200"/>
            </a:pPr>
            <a:endParaRPr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9325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3</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151" name="Google Shape;151;p16"/>
          <p:cNvGrpSpPr/>
          <p:nvPr/>
        </p:nvGrpSpPr>
        <p:grpSpPr>
          <a:xfrm>
            <a:off x="-2" y="9568581"/>
            <a:ext cx="19010314" cy="1112119"/>
            <a:chOff x="-2" y="9568581"/>
            <a:chExt cx="19010314" cy="1112119"/>
          </a:xfrm>
        </p:grpSpPr>
        <p:grpSp>
          <p:nvGrpSpPr>
            <p:cNvPr id="152" name="Google Shape;152;p16"/>
            <p:cNvGrpSpPr/>
            <p:nvPr/>
          </p:nvGrpSpPr>
          <p:grpSpPr>
            <a:xfrm>
              <a:off x="-2" y="9568581"/>
              <a:ext cx="19010314" cy="1112119"/>
              <a:chOff x="-324645" y="2222500"/>
              <a:chExt cx="22261686" cy="1302327"/>
            </a:xfrm>
          </p:grpSpPr>
          <p:sp>
            <p:nvSpPr>
              <p:cNvPr id="153"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4"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55"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56" name="Google Shape;156;p16"/>
          <p:cNvSpPr txBox="1"/>
          <p:nvPr/>
        </p:nvSpPr>
        <p:spPr>
          <a:xfrm>
            <a:off x="665956" y="9771598"/>
            <a:ext cx="1198324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panose="02020603050405020304" pitchFamily="18" charset="0"/>
                <a:cs typeface="Times New Roman" panose="02020603050405020304" pitchFamily="18" charset="0"/>
                <a:sym typeface="Times New Roman"/>
              </a:rPr>
              <a:t> Indian Institute of Information Technology, Pune</a:t>
            </a:r>
            <a:endParaRPr lang="en-US" sz="2800" b="1" dirty="0">
              <a:latin typeface="Times New Roman" panose="02020603050405020304" pitchFamily="18" charset="0"/>
              <a:cs typeface="Times New Roman" panose="02020603050405020304" pitchFamily="18" charset="0"/>
            </a:endParaRPr>
          </a:p>
        </p:txBody>
      </p:sp>
      <p:sp>
        <p:nvSpPr>
          <p:cNvPr id="157" name="Google Shape;157;p1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8" name="Google Shape;158;p16"/>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3</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59" name="Google Shape;159;p16"/>
          <p:cNvGrpSpPr/>
          <p:nvPr/>
        </p:nvGrpSpPr>
        <p:grpSpPr>
          <a:xfrm>
            <a:off x="-3939" y="577069"/>
            <a:ext cx="15071695" cy="827992"/>
            <a:chOff x="-16184" y="8640158"/>
            <a:chExt cx="4045716" cy="439420"/>
          </a:xfrm>
        </p:grpSpPr>
        <p:sp>
          <p:nvSpPr>
            <p:cNvPr id="160" name="Google Shape;160;p1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Introduction</a:t>
              </a: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61" name="Google Shape;161;p1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62" name="Google Shape;162;p16"/>
          <p:cNvSpPr txBox="1"/>
          <p:nvPr/>
        </p:nvSpPr>
        <p:spPr>
          <a:xfrm>
            <a:off x="618196" y="1269958"/>
            <a:ext cx="17785080" cy="7294264"/>
          </a:xfrm>
          <a:prstGeom prst="rect">
            <a:avLst/>
          </a:prstGeom>
          <a:noFill/>
          <a:ln>
            <a:noFill/>
          </a:ln>
        </p:spPr>
        <p:txBody>
          <a:bodyPr spcFirstLastPara="1" wrap="square" lIns="91425" tIns="45700" rIns="91425" bIns="45700" anchor="t" anchorCtr="0">
            <a:spAutoFit/>
          </a:bodyPr>
          <a:lstStyle/>
          <a:p>
            <a:pPr marL="685800" marR="0" lvl="0" indent="-457200" algn="just" rtl="0">
              <a:spcBef>
                <a:spcPts val="0"/>
              </a:spcBef>
              <a:spcAft>
                <a:spcPts val="0"/>
              </a:spcAft>
              <a:buClr>
                <a:schemeClr val="dk1"/>
              </a:buClr>
              <a:buSzPts val="3600"/>
              <a:buFont typeface="Arial" panose="020B0604020202020204" pitchFamily="34" charset="0"/>
              <a:buChar char="•"/>
            </a:pPr>
            <a:endParaRPr sz="2600" dirty="0">
              <a:solidFill>
                <a:schemeClr val="tx1"/>
              </a:solidFill>
              <a:latin typeface="Times New Roman" panose="02020603050405020304" pitchFamily="18" charset="0"/>
              <a:ea typeface="Calibri"/>
              <a:cs typeface="Times New Roman" panose="02020603050405020304" pitchFamily="18" charset="0"/>
              <a:sym typeface="Calibri"/>
            </a:endParaRPr>
          </a:p>
          <a:p>
            <a:pPr marL="571500" marR="0" lvl="0" indent="-571500" algn="just" rtl="0">
              <a:spcBef>
                <a:spcPts val="0"/>
              </a:spcBef>
              <a:spcAft>
                <a:spcPts val="0"/>
              </a:spcAft>
              <a:buClr>
                <a:schemeClr val="dk1"/>
              </a:buClr>
              <a:buSzPts val="3600"/>
              <a:buFont typeface="Arial" panose="020B0604020202020204" pitchFamily="34" charset="0"/>
              <a:buChar char="•"/>
            </a:pPr>
            <a:r>
              <a:rPr lang="en-US" sz="2600" b="0" i="0" dirty="0">
                <a:solidFill>
                  <a:schemeClr val="tx1"/>
                </a:solidFill>
                <a:effectLst/>
                <a:latin typeface="Times New Roman" panose="02020603050405020304" pitchFamily="18" charset="0"/>
                <a:cs typeface="Times New Roman" panose="02020603050405020304" pitchFamily="18" charset="0"/>
              </a:rPr>
              <a:t>Road safety is a major concern worldwide, and </a:t>
            </a:r>
            <a:r>
              <a:rPr lang="en-US" sz="2600" dirty="0">
                <a:solidFill>
                  <a:schemeClr val="tx1"/>
                </a:solidFill>
                <a:latin typeface="Times New Roman" panose="02020603050405020304" pitchFamily="18" charset="0"/>
                <a:cs typeface="Times New Roman" panose="02020603050405020304" pitchFamily="18" charset="0"/>
              </a:rPr>
              <a:t>road obstacles</a:t>
            </a:r>
            <a:r>
              <a:rPr lang="en-US" sz="2600" b="0" i="0" dirty="0">
                <a:solidFill>
                  <a:schemeClr val="tx1"/>
                </a:solidFill>
                <a:effectLst/>
                <a:latin typeface="Times New Roman" panose="02020603050405020304" pitchFamily="18" charset="0"/>
                <a:cs typeface="Times New Roman" panose="02020603050405020304" pitchFamily="18" charset="0"/>
              </a:rPr>
              <a:t> are one of the leading causes of accidents.</a:t>
            </a:r>
          </a:p>
          <a:p>
            <a:pPr marR="0" lvl="0" algn="just" rtl="0">
              <a:spcBef>
                <a:spcPts val="0"/>
              </a:spcBef>
              <a:spcAft>
                <a:spcPts val="0"/>
              </a:spcAft>
              <a:buClr>
                <a:schemeClr val="dk1"/>
              </a:buClr>
              <a:buSzPts val="3600"/>
            </a:pPr>
            <a:endParaRPr lang="en-US" sz="2600" b="0" i="0" dirty="0">
              <a:solidFill>
                <a:schemeClr val="tx1"/>
              </a:solidFill>
              <a:effectLst/>
              <a:latin typeface="Times New Roman" panose="02020603050405020304" pitchFamily="18" charset="0"/>
              <a:cs typeface="Times New Roman" panose="02020603050405020304" pitchFamily="18" charset="0"/>
            </a:endParaRPr>
          </a:p>
          <a:p>
            <a:pPr marL="571500" indent="-571500" algn="just">
              <a:buClr>
                <a:schemeClr val="dk1"/>
              </a:buClr>
              <a:buSzPts val="3600"/>
              <a:buFont typeface="Arial" panose="020B0604020202020204" pitchFamily="34" charset="0"/>
              <a:buChar char="•"/>
            </a:pPr>
            <a:r>
              <a:rPr lang="en-US" sz="2600" b="0" i="0" dirty="0">
                <a:solidFill>
                  <a:schemeClr val="tx1"/>
                </a:solidFill>
                <a:effectLst/>
                <a:latin typeface="Times New Roman" panose="02020603050405020304" pitchFamily="18" charset="0"/>
                <a:cs typeface="Times New Roman" panose="02020603050405020304" pitchFamily="18" charset="0"/>
              </a:rPr>
              <a:t>Road obstacle detection using deep learning-based algorithms is an emerging area of research that aims to improve road safety and reduce accidents caused by obstacles on the road. This technology uses computer vision and deep learning techniques to detect obstacles such as potholes, speed breakers, debris, and other road hazards.</a:t>
            </a:r>
          </a:p>
          <a:p>
            <a:pPr algn="just">
              <a:buClr>
                <a:schemeClr val="dk1"/>
              </a:buClr>
              <a:buSzPts val="3600"/>
            </a:pPr>
            <a:endParaRPr lang="en-US" sz="2600" b="0" i="0" dirty="0">
              <a:solidFill>
                <a:schemeClr val="tx1"/>
              </a:solidFill>
              <a:effectLst/>
              <a:latin typeface="Times New Roman" panose="02020603050405020304" pitchFamily="18" charset="0"/>
              <a:cs typeface="Times New Roman" panose="02020603050405020304" pitchFamily="18" charset="0"/>
            </a:endParaRPr>
          </a:p>
          <a:p>
            <a:pPr marL="571500" indent="-571500" algn="just">
              <a:buClr>
                <a:schemeClr val="dk1"/>
              </a:buClr>
              <a:buSzPts val="3600"/>
              <a:buFont typeface="Arial" panose="020B0604020202020204" pitchFamily="34" charset="0"/>
              <a:buChar char="•"/>
            </a:pPr>
            <a:r>
              <a:rPr lang="en-US" sz="2600" dirty="0">
                <a:solidFill>
                  <a:schemeClr val="tx1"/>
                </a:solidFill>
                <a:latin typeface="Times New Roman" panose="02020603050405020304" pitchFamily="18" charset="0"/>
                <a:cs typeface="Times New Roman" panose="02020603050405020304" pitchFamily="18" charset="0"/>
              </a:rPr>
              <a:t>Advanced Driver Assistance System (ADAS)</a:t>
            </a:r>
            <a:r>
              <a:rPr lang="en-US" sz="2600" b="0" i="0" dirty="0">
                <a:solidFill>
                  <a:schemeClr val="tx1"/>
                </a:solidFill>
                <a:effectLst/>
                <a:latin typeface="Times New Roman" panose="02020603050405020304" pitchFamily="18" charset="0"/>
                <a:cs typeface="Times New Roman" panose="02020603050405020304" pitchFamily="18" charset="0"/>
              </a:rPr>
              <a:t> is a set of technologies that assist drivers in the driving process and helps them to avoid accidents by providing alerts or taking control of the vehicle. </a:t>
            </a:r>
          </a:p>
          <a:p>
            <a:pPr algn="just">
              <a:buClr>
                <a:schemeClr val="dk1"/>
              </a:buClr>
              <a:buSzPts val="3600"/>
            </a:pPr>
            <a:endParaRPr lang="en-US" sz="2600" b="0" i="0" dirty="0">
              <a:solidFill>
                <a:schemeClr val="tx1"/>
              </a:solidFill>
              <a:effectLst/>
              <a:latin typeface="Times New Roman" panose="02020603050405020304" pitchFamily="18" charset="0"/>
              <a:cs typeface="Times New Roman" panose="02020603050405020304" pitchFamily="18" charset="0"/>
            </a:endParaRPr>
          </a:p>
          <a:p>
            <a:pPr marL="571500" marR="0" lvl="0" indent="-571500" algn="just" rtl="0">
              <a:spcBef>
                <a:spcPts val="0"/>
              </a:spcBef>
              <a:spcAft>
                <a:spcPts val="0"/>
              </a:spcAft>
              <a:buClr>
                <a:schemeClr val="dk1"/>
              </a:buClr>
              <a:buSzPts val="36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Our Proposed System focuses on detection of road obstacles accurately using Convolutional Neural Network Deep Learning Algorithms and make driver and electronic control unit aware to prevent the damage and risk of accident.</a:t>
            </a:r>
          </a:p>
          <a:p>
            <a:pPr marR="0" lvl="0" algn="just" rtl="0">
              <a:spcBef>
                <a:spcPts val="0"/>
              </a:spcBef>
              <a:spcAft>
                <a:spcPts val="0"/>
              </a:spcAft>
              <a:buClr>
                <a:schemeClr val="dk1"/>
              </a:buClr>
              <a:buSzPts val="3600"/>
            </a:pPr>
            <a:endParaRPr lang="en-US" sz="2600" dirty="0">
              <a:latin typeface="Times New Roman" panose="02020603050405020304" pitchFamily="18" charset="0"/>
              <a:cs typeface="Times New Roman" panose="02020603050405020304" pitchFamily="18" charset="0"/>
            </a:endParaRPr>
          </a:p>
          <a:p>
            <a:pPr marL="571500" marR="0" lvl="0" indent="-571500" algn="just" rtl="0">
              <a:spcBef>
                <a:spcPts val="0"/>
              </a:spcBef>
              <a:spcAft>
                <a:spcPts val="0"/>
              </a:spcAft>
              <a:buClr>
                <a:schemeClr val="dk1"/>
              </a:buClr>
              <a:buSzPts val="36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Our System have been trained on various CNN models using transfer learning on the dataset consisting of labelled images of Normal Road, Potholes, Speedbumps and derive the accuracy for each model and use it for enhancement of functionality of Advanced Driver Assistance Systems (ADAS).</a:t>
            </a:r>
          </a:p>
          <a:p>
            <a:pPr marR="0" lvl="0" algn="just" rtl="0">
              <a:spcBef>
                <a:spcPts val="0"/>
              </a:spcBef>
              <a:spcAft>
                <a:spcPts val="0"/>
              </a:spcAft>
              <a:buClr>
                <a:schemeClr val="dk1"/>
              </a:buClr>
              <a:buSzPts val="3600"/>
            </a:pPr>
            <a:endParaRPr lang="en-US" sz="2600" dirty="0">
              <a:latin typeface="Times New Roman" panose="02020603050405020304" pitchFamily="18" charset="0"/>
              <a:cs typeface="Times New Roman" panose="02020603050405020304" pitchFamily="18" charset="0"/>
            </a:endParaRPr>
          </a:p>
          <a:p>
            <a:pPr marL="571500" indent="-571500" algn="just">
              <a:buClr>
                <a:schemeClr val="dk1"/>
              </a:buClr>
              <a:buSzPts val="3600"/>
              <a:buFont typeface="Arial" panose="020B0604020202020204" pitchFamily="34" charset="0"/>
              <a:buChar char="•"/>
            </a:pPr>
            <a:endParaRPr lang="en-US" sz="2600" b="0" i="0" dirty="0">
              <a:solidFill>
                <a:schemeClr val="tx1"/>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DD4F449-9DF5-ECD1-BDAC-1EFB515556F5}"/>
              </a:ext>
            </a:extLst>
          </p:cNvPr>
          <p:cNvPicPr>
            <a:picLocks noChangeAspect="1"/>
          </p:cNvPicPr>
          <p:nvPr/>
        </p:nvPicPr>
        <p:blipFill>
          <a:blip r:embed="rId3"/>
          <a:stretch>
            <a:fillRect/>
          </a:stretch>
        </p:blipFill>
        <p:spPr>
          <a:xfrm>
            <a:off x="1507966" y="7754978"/>
            <a:ext cx="2114550" cy="1214067"/>
          </a:xfrm>
          <a:prstGeom prst="rect">
            <a:avLst/>
          </a:prstGeom>
        </p:spPr>
      </p:pic>
      <p:pic>
        <p:nvPicPr>
          <p:cNvPr id="5" name="Picture 4">
            <a:extLst>
              <a:ext uri="{FF2B5EF4-FFF2-40B4-BE49-F238E27FC236}">
                <a16:creationId xmlns:a16="http://schemas.microsoft.com/office/drawing/2014/main" id="{6D68DA59-650E-F374-61E8-429C221B3D0D}"/>
              </a:ext>
            </a:extLst>
          </p:cNvPr>
          <p:cNvPicPr>
            <a:picLocks noChangeAspect="1"/>
          </p:cNvPicPr>
          <p:nvPr/>
        </p:nvPicPr>
        <p:blipFill>
          <a:blip r:embed="rId4"/>
          <a:stretch>
            <a:fillRect/>
          </a:stretch>
        </p:blipFill>
        <p:spPr>
          <a:xfrm>
            <a:off x="8447881" y="7681135"/>
            <a:ext cx="2114550" cy="1190625"/>
          </a:xfrm>
          <a:prstGeom prst="rect">
            <a:avLst/>
          </a:prstGeom>
        </p:spPr>
      </p:pic>
      <p:pic>
        <p:nvPicPr>
          <p:cNvPr id="7" name="Picture 6">
            <a:extLst>
              <a:ext uri="{FF2B5EF4-FFF2-40B4-BE49-F238E27FC236}">
                <a16:creationId xmlns:a16="http://schemas.microsoft.com/office/drawing/2014/main" id="{2D3B2FBE-79FE-220A-90DC-B1A59AB9DC07}"/>
              </a:ext>
            </a:extLst>
          </p:cNvPr>
          <p:cNvPicPr>
            <a:picLocks noChangeAspect="1"/>
          </p:cNvPicPr>
          <p:nvPr/>
        </p:nvPicPr>
        <p:blipFill>
          <a:blip r:embed="rId5"/>
          <a:stretch>
            <a:fillRect/>
          </a:stretch>
        </p:blipFill>
        <p:spPr>
          <a:xfrm>
            <a:off x="14611949" y="7681134"/>
            <a:ext cx="2438400" cy="1190625"/>
          </a:xfrm>
          <a:prstGeom prst="rect">
            <a:avLst/>
          </a:prstGeom>
        </p:spPr>
      </p:pic>
      <p:sp>
        <p:nvSpPr>
          <p:cNvPr id="8" name="TextBox 7">
            <a:extLst>
              <a:ext uri="{FF2B5EF4-FFF2-40B4-BE49-F238E27FC236}">
                <a16:creationId xmlns:a16="http://schemas.microsoft.com/office/drawing/2014/main" id="{A2551329-4D85-CBE5-ACAB-E9ADCC259C90}"/>
              </a:ext>
            </a:extLst>
          </p:cNvPr>
          <p:cNvSpPr txBox="1"/>
          <p:nvPr/>
        </p:nvSpPr>
        <p:spPr>
          <a:xfrm>
            <a:off x="3764280" y="8362011"/>
            <a:ext cx="634083" cy="523220"/>
          </a:xfrm>
          <a:prstGeom prst="rect">
            <a:avLst/>
          </a:prstGeom>
          <a:noFill/>
        </p:spPr>
        <p:txBody>
          <a:bodyPr wrap="square" rtlCol="0">
            <a:spAutoFit/>
          </a:bodyPr>
          <a:lstStyle/>
          <a:p>
            <a:endParaRPr lang="en-IN" dirty="0"/>
          </a:p>
          <a:p>
            <a:r>
              <a:rPr lang="en-IN" dirty="0"/>
              <a:t>a.)</a:t>
            </a:r>
          </a:p>
        </p:txBody>
      </p:sp>
      <p:sp>
        <p:nvSpPr>
          <p:cNvPr id="9" name="TextBox 8">
            <a:extLst>
              <a:ext uri="{FF2B5EF4-FFF2-40B4-BE49-F238E27FC236}">
                <a16:creationId xmlns:a16="http://schemas.microsoft.com/office/drawing/2014/main" id="{923B8EA6-ADD4-660F-A2F7-B06028B487F6}"/>
              </a:ext>
            </a:extLst>
          </p:cNvPr>
          <p:cNvSpPr txBox="1"/>
          <p:nvPr/>
        </p:nvSpPr>
        <p:spPr>
          <a:xfrm>
            <a:off x="10562431" y="8362011"/>
            <a:ext cx="622135" cy="523220"/>
          </a:xfrm>
          <a:prstGeom prst="rect">
            <a:avLst/>
          </a:prstGeom>
          <a:noFill/>
        </p:spPr>
        <p:txBody>
          <a:bodyPr wrap="square" rtlCol="0">
            <a:spAutoFit/>
          </a:bodyPr>
          <a:lstStyle/>
          <a:p>
            <a:endParaRPr lang="en-IN" dirty="0"/>
          </a:p>
          <a:p>
            <a:r>
              <a:rPr lang="en-IN" dirty="0"/>
              <a:t>b.)</a:t>
            </a:r>
          </a:p>
        </p:txBody>
      </p:sp>
      <p:sp>
        <p:nvSpPr>
          <p:cNvPr id="10" name="TextBox 9">
            <a:extLst>
              <a:ext uri="{FF2B5EF4-FFF2-40B4-BE49-F238E27FC236}">
                <a16:creationId xmlns:a16="http://schemas.microsoft.com/office/drawing/2014/main" id="{3D6B778A-188E-35FA-3180-B124E5078DC8}"/>
              </a:ext>
            </a:extLst>
          </p:cNvPr>
          <p:cNvSpPr txBox="1"/>
          <p:nvPr/>
        </p:nvSpPr>
        <p:spPr>
          <a:xfrm>
            <a:off x="17050349" y="8362011"/>
            <a:ext cx="678995" cy="523220"/>
          </a:xfrm>
          <a:prstGeom prst="rect">
            <a:avLst/>
          </a:prstGeom>
          <a:noFill/>
        </p:spPr>
        <p:txBody>
          <a:bodyPr wrap="square" rtlCol="0">
            <a:spAutoFit/>
          </a:bodyPr>
          <a:lstStyle/>
          <a:p>
            <a:endParaRPr lang="en-IN" dirty="0"/>
          </a:p>
          <a:p>
            <a:r>
              <a:rPr lang="en-IN" dirty="0"/>
              <a:t>c.)</a:t>
            </a:r>
          </a:p>
        </p:txBody>
      </p:sp>
      <p:sp>
        <p:nvSpPr>
          <p:cNvPr id="11" name="TextBox 10">
            <a:extLst>
              <a:ext uri="{FF2B5EF4-FFF2-40B4-BE49-F238E27FC236}">
                <a16:creationId xmlns:a16="http://schemas.microsoft.com/office/drawing/2014/main" id="{F801D4D4-1CA5-C3F8-1394-15971F5BB5D9}"/>
              </a:ext>
            </a:extLst>
          </p:cNvPr>
          <p:cNvSpPr txBox="1"/>
          <p:nvPr/>
        </p:nvSpPr>
        <p:spPr>
          <a:xfrm>
            <a:off x="1507965" y="8969045"/>
            <a:ext cx="15542383"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Figure 1: a) Pothole, b) Speedbumps, c.) Normal Condition</a:t>
            </a:r>
          </a:p>
        </p:txBody>
      </p:sp>
      <p:sp>
        <p:nvSpPr>
          <p:cNvPr id="12" name="TextBox 11">
            <a:extLst>
              <a:ext uri="{FF2B5EF4-FFF2-40B4-BE49-F238E27FC236}">
                <a16:creationId xmlns:a16="http://schemas.microsoft.com/office/drawing/2014/main" id="{93F1A163-A9A9-96C5-E4EE-361DED5387B8}"/>
              </a:ext>
            </a:extLst>
          </p:cNvPr>
          <p:cNvSpPr txBox="1"/>
          <p:nvPr/>
        </p:nvSpPr>
        <p:spPr>
          <a:xfrm>
            <a:off x="1442401" y="9281774"/>
            <a:ext cx="3643155"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Source: Google Images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30</a:t>
            </a:fld>
            <a:endParaRPr sz="3200">
              <a:solidFill>
                <a:schemeClr val="lt1"/>
              </a:solidFill>
            </a:endParaRPr>
          </a:p>
        </p:txBody>
      </p:sp>
      <p:grpSp>
        <p:nvGrpSpPr>
          <p:cNvPr id="363" name="Google Shape;363;p28"/>
          <p:cNvGrpSpPr/>
          <p:nvPr/>
        </p:nvGrpSpPr>
        <p:grpSpPr>
          <a:xfrm>
            <a:off x="-2" y="9568581"/>
            <a:ext cx="19010314" cy="1112119"/>
            <a:chOff x="-2" y="9568581"/>
            <a:chExt cx="19010314" cy="1112119"/>
          </a:xfrm>
        </p:grpSpPr>
        <p:grpSp>
          <p:nvGrpSpPr>
            <p:cNvPr id="364" name="Google Shape;364;p28"/>
            <p:cNvGrpSpPr/>
            <p:nvPr/>
          </p:nvGrpSpPr>
          <p:grpSpPr>
            <a:xfrm>
              <a:off x="-2" y="9568581"/>
              <a:ext cx="19010314" cy="1112119"/>
              <a:chOff x="-324645" y="2222500"/>
              <a:chExt cx="22261686" cy="1302327"/>
            </a:xfrm>
          </p:grpSpPr>
          <p:sp>
            <p:nvSpPr>
              <p:cNvPr id="365" name="Google Shape;365;p2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2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28"/>
          <p:cNvSpPr txBox="1"/>
          <p:nvPr/>
        </p:nvSpPr>
        <p:spPr>
          <a:xfrm>
            <a:off x="665955" y="9771598"/>
            <a:ext cx="12254507" cy="523180"/>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a:cs typeface="Times New Roman"/>
                <a:sym typeface="Times New Roman"/>
              </a:rPr>
              <a:t> Indian Institute of Information Technology, Pune</a:t>
            </a:r>
            <a:endParaRPr lang="en-US" sz="2800" b="1" dirty="0"/>
          </a:p>
        </p:txBody>
      </p:sp>
      <p:sp>
        <p:nvSpPr>
          <p:cNvPr id="369" name="Google Shape;369;p2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Calibri"/>
                <a:cs typeface="Times New Roman"/>
                <a:sym typeface="Times New Roman"/>
              </a:rPr>
              <a:t>26-04-2023</a:t>
            </a:r>
            <a:endParaRPr sz="2800" dirty="0">
              <a:solidFill>
                <a:schemeClr val="dk1"/>
              </a:solidFill>
              <a:latin typeface="Calibri"/>
              <a:ea typeface="Calibri"/>
              <a:cs typeface="Calibri"/>
              <a:sym typeface="Calibri"/>
            </a:endParaRPr>
          </a:p>
        </p:txBody>
      </p:sp>
      <p:sp>
        <p:nvSpPr>
          <p:cNvPr id="370" name="Google Shape;370;p28"/>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30</a:t>
            </a:fld>
            <a:endParaRPr sz="1870">
              <a:solidFill>
                <a:schemeClr val="lt1"/>
              </a:solidFill>
              <a:latin typeface="Calibri"/>
              <a:ea typeface="Calibri"/>
              <a:cs typeface="Calibri"/>
              <a:sym typeface="Calibri"/>
            </a:endParaRPr>
          </a:p>
        </p:txBody>
      </p:sp>
      <p:grpSp>
        <p:nvGrpSpPr>
          <p:cNvPr id="371" name="Google Shape;371;p28"/>
          <p:cNvGrpSpPr/>
          <p:nvPr/>
        </p:nvGrpSpPr>
        <p:grpSpPr>
          <a:xfrm>
            <a:off x="-26281" y="774700"/>
            <a:ext cx="15071695" cy="827992"/>
            <a:chOff x="-16184" y="8640158"/>
            <a:chExt cx="4045716" cy="439420"/>
          </a:xfrm>
        </p:grpSpPr>
        <p:sp>
          <p:nvSpPr>
            <p:cNvPr id="372" name="Google Shape;372;p2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rtl="0">
                <a:spcBef>
                  <a:spcPts val="0"/>
                </a:spcBef>
                <a:spcAft>
                  <a:spcPts val="0"/>
                </a:spcAft>
                <a:buNone/>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References</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73" name="Google Shape;373;p2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4" name="Google Shape;374;p28"/>
          <p:cNvSpPr txBox="1"/>
          <p:nvPr/>
        </p:nvSpPr>
        <p:spPr>
          <a:xfrm>
            <a:off x="441960" y="2521262"/>
            <a:ext cx="18074640" cy="4198545"/>
          </a:xfrm>
          <a:prstGeom prst="rect">
            <a:avLst/>
          </a:prstGeom>
          <a:noFill/>
          <a:ln>
            <a:noFill/>
          </a:ln>
        </p:spPr>
        <p:txBody>
          <a:bodyPr spcFirstLastPara="1" wrap="square" lIns="91425" tIns="45700" rIns="91425" bIns="45700" anchor="t" anchorCtr="0">
            <a:spAutoFit/>
          </a:bodyPr>
          <a:lstStyle/>
          <a:p>
            <a:pPr algn="just">
              <a:lnSpc>
                <a:spcPct val="115000"/>
              </a:lnSpc>
              <a:spcAft>
                <a:spcPts val="800"/>
              </a:spcAft>
            </a:pPr>
            <a:r>
              <a:rPr lang="en-US" sz="26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[11] </a:t>
            </a:r>
            <a:r>
              <a:rPr lang="en-US" sz="26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Pandey, A.K., Iqbal, R., Maniak, T., Karyotis, C., Akuma, S. and Palade, V., 2022. </a:t>
            </a:r>
            <a:r>
              <a:rPr lang="en-US" sz="2600" b="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“Convolution neural networks for pothole detection of critical road infrastructure.” </a:t>
            </a:r>
            <a:r>
              <a:rPr lang="en-IN" sz="2600" i="1" dirty="0">
                <a:effectLst/>
                <a:latin typeface="Times New Roman" panose="02020603050405020304" pitchFamily="18" charset="0"/>
                <a:ea typeface="Calibri" panose="020F0502020204030204" pitchFamily="34" charset="0"/>
                <a:cs typeface="Times New Roman" panose="02020603050405020304" pitchFamily="18" charset="0"/>
              </a:rPr>
              <a:t>Computers and Electrical Engineering</a:t>
            </a:r>
            <a:r>
              <a:rPr lang="en-IN"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600" i="1" dirty="0">
                <a:effectLst/>
                <a:latin typeface="Times New Roman" panose="02020603050405020304" pitchFamily="18" charset="0"/>
                <a:ea typeface="Calibri" panose="020F0502020204030204" pitchFamily="34" charset="0"/>
                <a:cs typeface="Times New Roman" panose="02020603050405020304" pitchFamily="18" charset="0"/>
              </a:rPr>
              <a:t>99</a:t>
            </a:r>
            <a:r>
              <a:rPr lang="en-IN" sz="2600" dirty="0">
                <a:effectLst/>
                <a:latin typeface="Times New Roman" panose="02020603050405020304" pitchFamily="18" charset="0"/>
                <a:ea typeface="Calibri" panose="020F0502020204030204" pitchFamily="34" charset="0"/>
                <a:cs typeface="Times New Roman" panose="02020603050405020304" pitchFamily="18" charset="0"/>
              </a:rPr>
              <a:t>, p.107725.</a:t>
            </a:r>
          </a:p>
          <a:p>
            <a:pPr algn="just">
              <a:lnSpc>
                <a:spcPct val="115000"/>
              </a:lnSpc>
              <a:spcAft>
                <a:spcPts val="800"/>
              </a:spcAft>
            </a:pPr>
            <a:r>
              <a:rPr lang="en-US" sz="26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[12] </a:t>
            </a:r>
            <a:r>
              <a:rPr lang="en-US" sz="26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 Tithi, F. Ali and S. Azrof</a:t>
            </a:r>
            <a:r>
              <a:rPr lang="en-US" sz="26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"Speed Bump &amp; Pothole Detection with Single Shot MultiBox Detector Algorithm &amp; Speed Control for Autonomous Vehicle," </a:t>
            </a:r>
            <a:r>
              <a:rPr lang="en-IN" sz="2600" i="1" dirty="0">
                <a:effectLst/>
                <a:latin typeface="Times New Roman" panose="02020603050405020304" pitchFamily="18" charset="0"/>
                <a:ea typeface="Calibri" panose="020F0502020204030204" pitchFamily="34" charset="0"/>
                <a:cs typeface="Times New Roman" panose="02020603050405020304" pitchFamily="18" charset="0"/>
              </a:rPr>
              <a:t>2021 International Conference on Automation, Control and Mechatronics for Industry 4.0 (ACMI)</a:t>
            </a:r>
            <a:r>
              <a:rPr lang="en-IN" sz="2600" dirty="0">
                <a:effectLst/>
                <a:latin typeface="Times New Roman" panose="02020603050405020304" pitchFamily="18" charset="0"/>
                <a:ea typeface="Calibri" panose="020F0502020204030204" pitchFamily="34" charset="0"/>
                <a:cs typeface="Times New Roman" panose="02020603050405020304" pitchFamily="18" charset="0"/>
              </a:rPr>
              <a:t>, Rajshahi, Bangladesh, 2021, pp. 1-5.</a:t>
            </a:r>
          </a:p>
          <a:p>
            <a:pPr algn="just">
              <a:buClr>
                <a:schemeClr val="dk1"/>
              </a:buClr>
              <a:buSzPts val="3200"/>
            </a:pPr>
            <a:endParaRPr lang="en-US" sz="2600" dirty="0">
              <a:latin typeface="Times New Roman" panose="02020603050405020304" pitchFamily="18" charset="0"/>
              <a:cs typeface="Times New Roman" panose="02020603050405020304" pitchFamily="18" charset="0"/>
            </a:endParaRPr>
          </a:p>
          <a:p>
            <a:pPr algn="just">
              <a:buClr>
                <a:schemeClr val="dk1"/>
              </a:buClr>
              <a:buSzPts val="3200"/>
            </a:pPr>
            <a:endParaRPr lang="en-US" sz="2600" dirty="0">
              <a:latin typeface="Times New Roman" panose="02020603050405020304" pitchFamily="18" charset="0"/>
              <a:cs typeface="Times New Roman" panose="02020603050405020304" pitchFamily="18" charset="0"/>
            </a:endParaRPr>
          </a:p>
          <a:p>
            <a:pPr algn="just">
              <a:buClr>
                <a:schemeClr val="dk1"/>
              </a:buClr>
              <a:buSzPts val="3200"/>
            </a:pPr>
            <a:endParaRPr lang="en-IN" sz="2600" dirty="0">
              <a:latin typeface="Times New Roman" panose="02020603050405020304" pitchFamily="18" charset="0"/>
              <a:cs typeface="Times New Roman" panose="02020603050405020304" pitchFamily="18" charset="0"/>
            </a:endParaRPr>
          </a:p>
          <a:p>
            <a:pPr algn="just">
              <a:buClr>
                <a:schemeClr val="dk1"/>
              </a:buClr>
              <a:buSzPts val="3200"/>
            </a:pPr>
            <a:endParaRPr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28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380" name="Google Shape;380;p29" descr="Text, letter&#10;&#10;Description automatically generated"/>
          <p:cNvPicPr preferRelativeResize="0"/>
          <p:nvPr/>
        </p:nvPicPr>
        <p:blipFill rotWithShape="1">
          <a:blip r:embed="rId3">
            <a:alphaModFix/>
          </a:blip>
          <a:srcRect/>
          <a:stretch/>
        </p:blipFill>
        <p:spPr>
          <a:xfrm>
            <a:off x="0" y="6453"/>
            <a:ext cx="19182556" cy="107091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4</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04" name="Google Shape;204;p19"/>
          <p:cNvGrpSpPr/>
          <p:nvPr/>
        </p:nvGrpSpPr>
        <p:grpSpPr>
          <a:xfrm>
            <a:off x="-2" y="9644781"/>
            <a:ext cx="19010314" cy="1112119"/>
            <a:chOff x="-2" y="9568581"/>
            <a:chExt cx="19010314" cy="1112119"/>
          </a:xfrm>
        </p:grpSpPr>
        <p:grpSp>
          <p:nvGrpSpPr>
            <p:cNvPr id="205" name="Google Shape;205;p19"/>
            <p:cNvGrpSpPr/>
            <p:nvPr/>
          </p:nvGrpSpPr>
          <p:grpSpPr>
            <a:xfrm>
              <a:off x="-2" y="9568581"/>
              <a:ext cx="19010314" cy="1112119"/>
              <a:chOff x="-324645" y="2222500"/>
              <a:chExt cx="22261686" cy="1302327"/>
            </a:xfrm>
          </p:grpSpPr>
          <p:sp>
            <p:nvSpPr>
              <p:cNvPr id="206" name="Google Shape;206;p19"/>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07" name="Google Shape;207;p19"/>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08" name="Google Shape;208;p19"/>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09" name="Google Shape;209;p19"/>
          <p:cNvSpPr txBox="1"/>
          <p:nvPr/>
        </p:nvSpPr>
        <p:spPr>
          <a:xfrm>
            <a:off x="665955" y="9771598"/>
            <a:ext cx="12340911" cy="738623"/>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10" name="Google Shape;210;p19"/>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11" name="Google Shape;211;p19"/>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4</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212" name="Google Shape;212;p19"/>
          <p:cNvGrpSpPr/>
          <p:nvPr/>
        </p:nvGrpSpPr>
        <p:grpSpPr>
          <a:xfrm>
            <a:off x="-26281" y="774700"/>
            <a:ext cx="15071695" cy="827992"/>
            <a:chOff x="-16184" y="8640158"/>
            <a:chExt cx="4045716" cy="439420"/>
          </a:xfrm>
        </p:grpSpPr>
        <p:sp>
          <p:nvSpPr>
            <p:cNvPr id="213" name="Google Shape;213;p19"/>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rtl="0">
                <a:spcBef>
                  <a:spcPts val="0"/>
                </a:spcBef>
                <a:spcAft>
                  <a:spcPts val="0"/>
                </a:spcAft>
                <a:buNone/>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Literature review</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14" name="Google Shape;214;p19"/>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aphicFrame>
        <p:nvGraphicFramePr>
          <p:cNvPr id="4" name="Table 4">
            <a:extLst>
              <a:ext uri="{FF2B5EF4-FFF2-40B4-BE49-F238E27FC236}">
                <a16:creationId xmlns:a16="http://schemas.microsoft.com/office/drawing/2014/main" id="{9D3E5B30-5276-7359-2AC4-629033C51A5F}"/>
              </a:ext>
            </a:extLst>
          </p:cNvPr>
          <p:cNvGraphicFramePr>
            <a:graphicFrameLocks noGrp="1"/>
          </p:cNvGraphicFramePr>
          <p:nvPr>
            <p:extLst>
              <p:ext uri="{D42A27DB-BD31-4B8C-83A1-F6EECF244321}">
                <p14:modId xmlns:p14="http://schemas.microsoft.com/office/powerpoint/2010/main" val="2770363077"/>
              </p:ext>
            </p:extLst>
          </p:nvPr>
        </p:nvGraphicFramePr>
        <p:xfrm>
          <a:off x="665955" y="2174342"/>
          <a:ext cx="17683005" cy="6492240"/>
        </p:xfrm>
        <a:graphic>
          <a:graphicData uri="http://schemas.openxmlformats.org/drawingml/2006/table">
            <a:tbl>
              <a:tblPr firstRow="1" bandRow="1">
                <a:tableStyleId>{63E58C8F-422A-41E3-9045-BE4ED7C61689}</a:tableStyleId>
              </a:tblPr>
              <a:tblGrid>
                <a:gridCol w="3115527">
                  <a:extLst>
                    <a:ext uri="{9D8B030D-6E8A-4147-A177-3AD203B41FA5}">
                      <a16:colId xmlns:a16="http://schemas.microsoft.com/office/drawing/2014/main" val="2495282841"/>
                    </a:ext>
                  </a:extLst>
                </a:gridCol>
                <a:gridCol w="5445645">
                  <a:extLst>
                    <a:ext uri="{9D8B030D-6E8A-4147-A177-3AD203B41FA5}">
                      <a16:colId xmlns:a16="http://schemas.microsoft.com/office/drawing/2014/main" val="3851255988"/>
                    </a:ext>
                  </a:extLst>
                </a:gridCol>
                <a:gridCol w="3837094">
                  <a:extLst>
                    <a:ext uri="{9D8B030D-6E8A-4147-A177-3AD203B41FA5}">
                      <a16:colId xmlns:a16="http://schemas.microsoft.com/office/drawing/2014/main" val="2841569027"/>
                    </a:ext>
                  </a:extLst>
                </a:gridCol>
                <a:gridCol w="5284739">
                  <a:extLst>
                    <a:ext uri="{9D8B030D-6E8A-4147-A177-3AD203B41FA5}">
                      <a16:colId xmlns:a16="http://schemas.microsoft.com/office/drawing/2014/main" val="2109655466"/>
                    </a:ext>
                  </a:extLst>
                </a:gridCol>
              </a:tblGrid>
              <a:tr h="731520">
                <a:tc>
                  <a:txBody>
                    <a:bodyPr/>
                    <a:lstStyle/>
                    <a:p>
                      <a:pPr algn="just"/>
                      <a:r>
                        <a:rPr lang="en-IN" sz="2400" dirty="0">
                          <a:latin typeface="Times New Roman" panose="02020603050405020304" pitchFamily="18" charset="0"/>
                          <a:cs typeface="Times New Roman" panose="02020603050405020304" pitchFamily="18" charset="0"/>
                        </a:rPr>
                        <a:t>Author</a:t>
                      </a:r>
                    </a:p>
                  </a:txBody>
                  <a:tcPr/>
                </a:tc>
                <a:tc>
                  <a:txBody>
                    <a:bodyPr/>
                    <a:lstStyle/>
                    <a:p>
                      <a:pPr algn="just"/>
                      <a:r>
                        <a:rPr lang="en-IN" sz="2400" dirty="0">
                          <a:latin typeface="Times New Roman" panose="02020603050405020304" pitchFamily="18" charset="0"/>
                          <a:cs typeface="Times New Roman" panose="02020603050405020304" pitchFamily="18" charset="0"/>
                        </a:rPr>
                        <a:t>Title</a:t>
                      </a:r>
                    </a:p>
                  </a:txBody>
                  <a:tcPr/>
                </a:tc>
                <a:tc>
                  <a:txBody>
                    <a:bodyPr/>
                    <a:lstStyle/>
                    <a:p>
                      <a:pPr algn="just"/>
                      <a:r>
                        <a:rPr lang="en-IN" sz="2400" dirty="0">
                          <a:latin typeface="Times New Roman" panose="02020603050405020304" pitchFamily="18" charset="0"/>
                          <a:cs typeface="Times New Roman" panose="02020603050405020304" pitchFamily="18" charset="0"/>
                        </a:rPr>
                        <a:t>Publishers/Source</a:t>
                      </a:r>
                    </a:p>
                  </a:txBody>
                  <a:tcPr/>
                </a:tc>
                <a:tc>
                  <a:txBody>
                    <a:bodyPr/>
                    <a:lstStyle/>
                    <a:p>
                      <a:pPr algn="just"/>
                      <a:r>
                        <a:rPr lang="en-IN" sz="2400" dirty="0">
                          <a:latin typeface="Times New Roman" panose="02020603050405020304" pitchFamily="18" charset="0"/>
                          <a:cs typeface="Times New Roman" panose="02020603050405020304" pitchFamily="18" charset="0"/>
                        </a:rPr>
                        <a:t>Findings/ Remarks</a:t>
                      </a:r>
                    </a:p>
                  </a:txBody>
                  <a:tcPr/>
                </a:tc>
                <a:extLst>
                  <a:ext uri="{0D108BD9-81ED-4DB2-BD59-A6C34878D82A}">
                    <a16:rowId xmlns:a16="http://schemas.microsoft.com/office/drawing/2014/main" val="2257068325"/>
                  </a:ext>
                </a:extLst>
              </a:tr>
              <a:tr h="876300">
                <a:tc>
                  <a:txBody>
                    <a:bodyPr/>
                    <a:lstStyle/>
                    <a:p>
                      <a:pPr algn="just"/>
                      <a:r>
                        <a:rPr lang="pl-PL" sz="2400" dirty="0">
                          <a:latin typeface="Times New Roman" panose="02020603050405020304" pitchFamily="18" charset="0"/>
                          <a:cs typeface="Times New Roman" panose="02020603050405020304" pitchFamily="18" charset="0"/>
                        </a:rPr>
                        <a:t>Zihao Nie and Jian Qu</a:t>
                      </a:r>
                      <a:r>
                        <a:rPr lang="en-IN" sz="2400" dirty="0">
                          <a:latin typeface="Times New Roman" panose="02020603050405020304" pitchFamily="18" charset="0"/>
                          <a:cs typeface="Times New Roman" panose="02020603050405020304" pitchFamily="18" charset="0"/>
                        </a:rPr>
                        <a:t> [1]</a:t>
                      </a:r>
                    </a:p>
                  </a:txBody>
                  <a:tcPr/>
                </a:tc>
                <a:tc>
                  <a:txBody>
                    <a:bodyPr/>
                    <a:lstStyle/>
                    <a:p>
                      <a:pPr algn="just"/>
                      <a:r>
                        <a:rPr lang="en-US" sz="2400" dirty="0">
                          <a:latin typeface="Times New Roman" panose="02020603050405020304" pitchFamily="18" charset="0"/>
                          <a:cs typeface="Times New Roman" panose="02020603050405020304" pitchFamily="18" charset="0"/>
                        </a:rPr>
                        <a:t>Multi-task Autonomous Driving Based on Improved Convolutional Neural Network and ST Loss in MTS and MOD Modes</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Current Applied Science and Technology Vol. 23 No. 3  (2022)</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IN" sz="2400" dirty="0">
                          <a:latin typeface="Times New Roman" panose="02020603050405020304" pitchFamily="18" charset="0"/>
                          <a:cs typeface="Times New Roman" panose="02020603050405020304" pitchFamily="18" charset="0"/>
                        </a:rPr>
                        <a:t>Implemented ResNet by adding some more convolutional layers and the new loss function is implemented. Accuracy obtained was 91%.</a:t>
                      </a:r>
                    </a:p>
                  </a:txBody>
                  <a:tcPr/>
                </a:tc>
                <a:extLst>
                  <a:ext uri="{0D108BD9-81ED-4DB2-BD59-A6C34878D82A}">
                    <a16:rowId xmlns:a16="http://schemas.microsoft.com/office/drawing/2014/main" val="1676711867"/>
                  </a:ext>
                </a:extLst>
              </a:tr>
              <a:tr h="906780">
                <a:tc>
                  <a:txBody>
                    <a:bodyPr/>
                    <a:lstStyle/>
                    <a:p>
                      <a:pPr algn="just"/>
                      <a:r>
                        <a:rPr lang="en-IN" sz="2400" dirty="0">
                          <a:latin typeface="Times New Roman" panose="02020603050405020304" pitchFamily="18" charset="0"/>
                          <a:cs typeface="Times New Roman" panose="02020603050405020304" pitchFamily="18" charset="0"/>
                        </a:rPr>
                        <a:t>Nhat-Duc Hoang [2]</a:t>
                      </a:r>
                    </a:p>
                  </a:txBody>
                  <a:tcPr/>
                </a:tc>
                <a:tc>
                  <a:txBody>
                    <a:bodyPr/>
                    <a:lstStyle/>
                    <a:p>
                      <a:pPr algn="just"/>
                      <a:r>
                        <a:rPr lang="en-US" sz="2400" dirty="0">
                          <a:latin typeface="Times New Roman" panose="02020603050405020304" pitchFamily="18" charset="0"/>
                          <a:cs typeface="Times New Roman" panose="02020603050405020304" pitchFamily="18" charset="0"/>
                        </a:rPr>
                        <a:t>An Artificial Intelligence Method for Asphalt Pavement Pothole Detection Using Least Squares Support Vector Machine and Neural Network with Steerable Filter-Based Feature Extraction</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Hindawi,</a:t>
                      </a:r>
                    </a:p>
                    <a:p>
                      <a:pPr algn="just"/>
                      <a:r>
                        <a:rPr lang="en-US" sz="2400" dirty="0">
                          <a:latin typeface="Times New Roman" panose="02020603050405020304" pitchFamily="18" charset="0"/>
                          <a:cs typeface="Times New Roman" panose="02020603050405020304" pitchFamily="18" charset="0"/>
                        </a:rPr>
                        <a:t>Advances in Civil Engineering Volume 2018, Article ID 7419058 (2018)</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IN" sz="2400" dirty="0">
                          <a:latin typeface="Times New Roman" panose="02020603050405020304" pitchFamily="18" charset="0"/>
                          <a:cs typeface="Times New Roman" panose="02020603050405020304" pitchFamily="18" charset="0"/>
                        </a:rPr>
                        <a:t>Used Gaussian Filter for preprocessing for removing noise. Steerable Filter was used for image enhancement . ANN and LS-SVM were two AI approaches used. ANN accuracy was 85% and LS-SVM was 89%.</a:t>
                      </a:r>
                    </a:p>
                  </a:txBody>
                  <a:tcPr/>
                </a:tc>
                <a:extLst>
                  <a:ext uri="{0D108BD9-81ED-4DB2-BD59-A6C34878D82A}">
                    <a16:rowId xmlns:a16="http://schemas.microsoft.com/office/drawing/2014/main" val="1525215361"/>
                  </a:ext>
                </a:extLst>
              </a:tr>
              <a:tr h="906780">
                <a:tc>
                  <a:txBody>
                    <a:bodyPr/>
                    <a:lstStyle/>
                    <a:p>
                      <a:pPr algn="just"/>
                      <a:r>
                        <a:rPr lang="en-IN" sz="2400" dirty="0">
                          <a:latin typeface="Times New Roman" panose="02020603050405020304" pitchFamily="18" charset="0"/>
                          <a:cs typeface="Times New Roman" panose="02020603050405020304" pitchFamily="18" charset="0"/>
                        </a:rPr>
                        <a:t>Seung-Ki Ryu,1 Taehyeong Kim,1 and Young-Ro Kim2 [3]</a:t>
                      </a:r>
                    </a:p>
                  </a:txBody>
                  <a:tcPr/>
                </a:tc>
                <a:tc>
                  <a:txBody>
                    <a:bodyPr/>
                    <a:lstStyle/>
                    <a:p>
                      <a:pPr algn="just"/>
                      <a:r>
                        <a:rPr lang="en-US" sz="2400" dirty="0">
                          <a:latin typeface="Times New Roman" panose="02020603050405020304" pitchFamily="18" charset="0"/>
                          <a:cs typeface="Times New Roman" panose="02020603050405020304" pitchFamily="18" charset="0"/>
                        </a:rPr>
                        <a:t>Image-Based Pothole Detection System for ITS Service and Road Management System</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Hindawi Publishing Corporation, Mathematical Problems in Engineering Volume 2015, Article ID 968361 (2016)</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IN" sz="2400" dirty="0">
                          <a:latin typeface="Times New Roman" panose="02020603050405020304" pitchFamily="18" charset="0"/>
                          <a:cs typeface="Times New Roman" panose="02020603050405020304" pitchFamily="18" charset="0"/>
                        </a:rPr>
                        <a:t>Firstly, the images should be converted to binary images and then Morphology filter is used for detecting the dark regions and then the decision was made. Accuracy was 73.5%.</a:t>
                      </a:r>
                    </a:p>
                  </a:txBody>
                  <a:tcPr/>
                </a:tc>
                <a:extLst>
                  <a:ext uri="{0D108BD9-81ED-4DB2-BD59-A6C34878D82A}">
                    <a16:rowId xmlns:a16="http://schemas.microsoft.com/office/drawing/2014/main" val="1465558954"/>
                  </a:ext>
                </a:extLst>
              </a:tr>
            </a:tbl>
          </a:graphicData>
        </a:graphic>
      </p:graphicFrame>
    </p:spTree>
    <p:extLst>
      <p:ext uri="{BB962C8B-B14F-4D97-AF65-F5344CB8AC3E}">
        <p14:creationId xmlns:p14="http://schemas.microsoft.com/office/powerpoint/2010/main" val="2654220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5</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04" name="Google Shape;204;p19"/>
          <p:cNvGrpSpPr/>
          <p:nvPr/>
        </p:nvGrpSpPr>
        <p:grpSpPr>
          <a:xfrm>
            <a:off x="-2" y="9644781"/>
            <a:ext cx="19010314" cy="1112119"/>
            <a:chOff x="-2" y="9568581"/>
            <a:chExt cx="19010314" cy="1112119"/>
          </a:xfrm>
        </p:grpSpPr>
        <p:grpSp>
          <p:nvGrpSpPr>
            <p:cNvPr id="205" name="Google Shape;205;p19"/>
            <p:cNvGrpSpPr/>
            <p:nvPr/>
          </p:nvGrpSpPr>
          <p:grpSpPr>
            <a:xfrm>
              <a:off x="-2" y="9568581"/>
              <a:ext cx="19010314" cy="1112119"/>
              <a:chOff x="-324645" y="2222500"/>
              <a:chExt cx="22261686" cy="1302327"/>
            </a:xfrm>
          </p:grpSpPr>
          <p:sp>
            <p:nvSpPr>
              <p:cNvPr id="206" name="Google Shape;206;p19"/>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07" name="Google Shape;207;p19"/>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08" name="Google Shape;208;p19"/>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09" name="Google Shape;209;p19"/>
          <p:cNvSpPr txBox="1"/>
          <p:nvPr/>
        </p:nvSpPr>
        <p:spPr>
          <a:xfrm>
            <a:off x="665955" y="9771598"/>
            <a:ext cx="12340911" cy="738623"/>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10" name="Google Shape;210;p19"/>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11" name="Google Shape;211;p19"/>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5</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212" name="Google Shape;212;p19"/>
          <p:cNvGrpSpPr/>
          <p:nvPr/>
        </p:nvGrpSpPr>
        <p:grpSpPr>
          <a:xfrm>
            <a:off x="-26281" y="774700"/>
            <a:ext cx="15071695" cy="827992"/>
            <a:chOff x="-16184" y="8640158"/>
            <a:chExt cx="4045716" cy="439420"/>
          </a:xfrm>
        </p:grpSpPr>
        <p:sp>
          <p:nvSpPr>
            <p:cNvPr id="213" name="Google Shape;213;p19"/>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rtl="0">
                <a:spcBef>
                  <a:spcPts val="0"/>
                </a:spcBef>
                <a:spcAft>
                  <a:spcPts val="0"/>
                </a:spcAft>
                <a:buNone/>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Literature review</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14" name="Google Shape;214;p19"/>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aphicFrame>
        <p:nvGraphicFramePr>
          <p:cNvPr id="4" name="Table 4">
            <a:extLst>
              <a:ext uri="{FF2B5EF4-FFF2-40B4-BE49-F238E27FC236}">
                <a16:creationId xmlns:a16="http://schemas.microsoft.com/office/drawing/2014/main" id="{9D3E5B30-5276-7359-2AC4-629033C51A5F}"/>
              </a:ext>
            </a:extLst>
          </p:cNvPr>
          <p:cNvGraphicFramePr>
            <a:graphicFrameLocks noGrp="1"/>
          </p:cNvGraphicFramePr>
          <p:nvPr>
            <p:extLst>
              <p:ext uri="{D42A27DB-BD31-4B8C-83A1-F6EECF244321}">
                <p14:modId xmlns:p14="http://schemas.microsoft.com/office/powerpoint/2010/main" val="1995832963"/>
              </p:ext>
            </p:extLst>
          </p:nvPr>
        </p:nvGraphicFramePr>
        <p:xfrm>
          <a:off x="665955" y="2174342"/>
          <a:ext cx="17683005" cy="6126480"/>
        </p:xfrm>
        <a:graphic>
          <a:graphicData uri="http://schemas.openxmlformats.org/drawingml/2006/table">
            <a:tbl>
              <a:tblPr firstRow="1" bandRow="1">
                <a:tableStyleId>{63E58C8F-422A-41E3-9045-BE4ED7C61689}</a:tableStyleId>
              </a:tblPr>
              <a:tblGrid>
                <a:gridCol w="3115527">
                  <a:extLst>
                    <a:ext uri="{9D8B030D-6E8A-4147-A177-3AD203B41FA5}">
                      <a16:colId xmlns:a16="http://schemas.microsoft.com/office/drawing/2014/main" val="2495282841"/>
                    </a:ext>
                  </a:extLst>
                </a:gridCol>
                <a:gridCol w="5262765">
                  <a:extLst>
                    <a:ext uri="{9D8B030D-6E8A-4147-A177-3AD203B41FA5}">
                      <a16:colId xmlns:a16="http://schemas.microsoft.com/office/drawing/2014/main" val="3851255988"/>
                    </a:ext>
                  </a:extLst>
                </a:gridCol>
                <a:gridCol w="4019974">
                  <a:extLst>
                    <a:ext uri="{9D8B030D-6E8A-4147-A177-3AD203B41FA5}">
                      <a16:colId xmlns:a16="http://schemas.microsoft.com/office/drawing/2014/main" val="2841569027"/>
                    </a:ext>
                  </a:extLst>
                </a:gridCol>
                <a:gridCol w="5284739">
                  <a:extLst>
                    <a:ext uri="{9D8B030D-6E8A-4147-A177-3AD203B41FA5}">
                      <a16:colId xmlns:a16="http://schemas.microsoft.com/office/drawing/2014/main" val="2109655466"/>
                    </a:ext>
                  </a:extLst>
                </a:gridCol>
              </a:tblGrid>
              <a:tr h="731520">
                <a:tc>
                  <a:txBody>
                    <a:bodyPr/>
                    <a:lstStyle/>
                    <a:p>
                      <a:pPr algn="just"/>
                      <a:r>
                        <a:rPr lang="en-IN" sz="2400" dirty="0">
                          <a:latin typeface="Times New Roman" panose="02020603050405020304" pitchFamily="18" charset="0"/>
                          <a:cs typeface="Times New Roman" panose="02020603050405020304" pitchFamily="18" charset="0"/>
                        </a:rPr>
                        <a:t>Author</a:t>
                      </a:r>
                    </a:p>
                  </a:txBody>
                  <a:tcPr/>
                </a:tc>
                <a:tc>
                  <a:txBody>
                    <a:bodyPr/>
                    <a:lstStyle/>
                    <a:p>
                      <a:pPr algn="just"/>
                      <a:r>
                        <a:rPr lang="en-IN" sz="2400" dirty="0">
                          <a:latin typeface="Times New Roman" panose="02020603050405020304" pitchFamily="18" charset="0"/>
                          <a:cs typeface="Times New Roman" panose="02020603050405020304" pitchFamily="18" charset="0"/>
                        </a:rPr>
                        <a:t>Title</a:t>
                      </a:r>
                    </a:p>
                  </a:txBody>
                  <a:tcPr/>
                </a:tc>
                <a:tc>
                  <a:txBody>
                    <a:bodyPr/>
                    <a:lstStyle/>
                    <a:p>
                      <a:pPr algn="just"/>
                      <a:r>
                        <a:rPr lang="en-IN" sz="2400" dirty="0">
                          <a:latin typeface="Times New Roman" panose="02020603050405020304" pitchFamily="18" charset="0"/>
                          <a:cs typeface="Times New Roman" panose="02020603050405020304" pitchFamily="18" charset="0"/>
                        </a:rPr>
                        <a:t>Publishers/Source</a:t>
                      </a:r>
                    </a:p>
                  </a:txBody>
                  <a:tcPr/>
                </a:tc>
                <a:tc>
                  <a:txBody>
                    <a:bodyPr/>
                    <a:lstStyle/>
                    <a:p>
                      <a:pPr algn="just"/>
                      <a:r>
                        <a:rPr lang="en-IN" sz="2400" dirty="0">
                          <a:latin typeface="Times New Roman" panose="02020603050405020304" pitchFamily="18" charset="0"/>
                          <a:cs typeface="Times New Roman" panose="02020603050405020304" pitchFamily="18" charset="0"/>
                        </a:rPr>
                        <a:t>Findings/ Remarks</a:t>
                      </a:r>
                    </a:p>
                  </a:txBody>
                  <a:tcPr/>
                </a:tc>
                <a:extLst>
                  <a:ext uri="{0D108BD9-81ED-4DB2-BD59-A6C34878D82A}">
                    <a16:rowId xmlns:a16="http://schemas.microsoft.com/office/drawing/2014/main" val="2257068325"/>
                  </a:ext>
                </a:extLst>
              </a:tr>
              <a:tr h="876300">
                <a:tc>
                  <a:txBody>
                    <a:bodyPr/>
                    <a:lstStyle/>
                    <a:p>
                      <a:pPr algn="just"/>
                      <a:r>
                        <a:rPr lang="en-US" sz="2400">
                          <a:latin typeface="Times New Roman" panose="02020603050405020304" pitchFamily="18" charset="0"/>
                          <a:cs typeface="Times New Roman" panose="02020603050405020304" pitchFamily="18" charset="0"/>
                        </a:rPr>
                        <a:t>Ding, S. and Qu, J. [6]</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b="0" dirty="0">
                          <a:latin typeface="Times New Roman" panose="02020603050405020304" pitchFamily="18" charset="0"/>
                          <a:cs typeface="Times New Roman" panose="02020603050405020304" pitchFamily="18" charset="0"/>
                        </a:rPr>
                        <a:t>Smart car with road tracking and obstacle avoidance based on Resnet18-CBAM.</a:t>
                      </a:r>
                      <a:endParaRPr lang="en-IN" sz="2400" b="0" dirty="0">
                        <a:latin typeface="Times New Roman" panose="02020603050405020304" pitchFamily="18" charset="0"/>
                        <a:cs typeface="Times New Roman" panose="02020603050405020304" pitchFamily="18" charset="0"/>
                      </a:endParaRPr>
                    </a:p>
                  </a:txBody>
                  <a:tcPr/>
                </a:tc>
                <a:tc>
                  <a:txBody>
                    <a:bodyPr/>
                    <a:lstStyle/>
                    <a:p>
                      <a:pPr algn="just"/>
                      <a:r>
                        <a:rPr lang="en-US" sz="2400" dirty="0">
                          <a:latin typeface="Times New Roman" panose="02020603050405020304" pitchFamily="18" charset="0"/>
                          <a:cs typeface="Times New Roman" panose="02020603050405020304" pitchFamily="18" charset="0"/>
                        </a:rPr>
                        <a:t>7th International Conference on Business and Industrial Research (ICBIR), Bangkok, Thailand. (2022)</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IN" sz="2400" dirty="0">
                          <a:latin typeface="Times New Roman" panose="02020603050405020304" pitchFamily="18" charset="0"/>
                          <a:cs typeface="Times New Roman" panose="02020603050405020304" pitchFamily="18" charset="0"/>
                        </a:rPr>
                        <a:t>Usage of Resnet18-CBAM in smart cars for obstacle detection and avoidance.The hyperparameters have been filtered . The accuracy obtained is 72%.</a:t>
                      </a:r>
                    </a:p>
                  </a:txBody>
                  <a:tcPr/>
                </a:tc>
                <a:extLst>
                  <a:ext uri="{0D108BD9-81ED-4DB2-BD59-A6C34878D82A}">
                    <a16:rowId xmlns:a16="http://schemas.microsoft.com/office/drawing/2014/main" val="1676711867"/>
                  </a:ext>
                </a:extLst>
              </a:tr>
              <a:tr h="906780">
                <a:tc>
                  <a:txBody>
                    <a:bodyPr/>
                    <a:lstStyle/>
                    <a:p>
                      <a:pPr algn="just"/>
                      <a:r>
                        <a:rPr lang="en-US" sz="24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Pandey, A.K., Iqbal, R., Maniak, T., Karyotis, C., Akuma, S. and Palade, V., [11]</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b="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Convolution neural networks for pothole detection of critical road infrastructure.</a:t>
                      </a:r>
                      <a:endParaRPr lang="en-IN" sz="2400" b="0" dirty="0">
                        <a:latin typeface="Times New Roman" panose="02020603050405020304" pitchFamily="18" charset="0"/>
                        <a:cs typeface="Times New Roman" panose="02020603050405020304" pitchFamily="18" charset="0"/>
                      </a:endParaRPr>
                    </a:p>
                  </a:txBody>
                  <a:tcPr/>
                </a:tc>
                <a:tc>
                  <a:txBody>
                    <a:bodyPr/>
                    <a:lstStyle/>
                    <a:p>
                      <a:pPr algn="just"/>
                      <a:r>
                        <a:rPr lang="en-IN" sz="2400" i="0" dirty="0">
                          <a:effectLst/>
                          <a:latin typeface="Times New Roman" panose="02020603050405020304" pitchFamily="18" charset="0"/>
                          <a:ea typeface="Calibri" panose="020F0502020204030204" pitchFamily="34" charset="0"/>
                          <a:cs typeface="Times New Roman" panose="02020603050405020304" pitchFamily="18" charset="0"/>
                        </a:rPr>
                        <a:t>Computers and Electrical Engineering, page no.99. (2022)</a:t>
                      </a:r>
                      <a:endParaRPr lang="en-IN" sz="2400" i="0" dirty="0">
                        <a:latin typeface="Times New Roman" panose="02020603050405020304" pitchFamily="18" charset="0"/>
                        <a:cs typeface="Times New Roman" panose="02020603050405020304" pitchFamily="18" charset="0"/>
                      </a:endParaRPr>
                    </a:p>
                  </a:txBody>
                  <a:tcPr/>
                </a:tc>
                <a:tc>
                  <a:txBody>
                    <a:bodyPr/>
                    <a:lstStyle/>
                    <a:p>
                      <a:pPr algn="just"/>
                      <a:r>
                        <a:rPr lang="en-IN" sz="2400" dirty="0">
                          <a:latin typeface="Times New Roman" panose="02020603050405020304" pitchFamily="18" charset="0"/>
                          <a:cs typeface="Times New Roman" panose="02020603050405020304" pitchFamily="18" charset="0"/>
                        </a:rPr>
                        <a:t>1D Convolutional Neural Network was used and accelerometer data was used for training. Test accuracy obtained is 83%.</a:t>
                      </a:r>
                    </a:p>
                  </a:txBody>
                  <a:tcPr/>
                </a:tc>
                <a:extLst>
                  <a:ext uri="{0D108BD9-81ED-4DB2-BD59-A6C34878D82A}">
                    <a16:rowId xmlns:a16="http://schemas.microsoft.com/office/drawing/2014/main" val="1525215361"/>
                  </a:ext>
                </a:extLst>
              </a:tr>
              <a:tr h="906780">
                <a:tc>
                  <a:txBody>
                    <a:bodyPr/>
                    <a:lstStyle/>
                    <a:p>
                      <a:pPr algn="just"/>
                      <a:r>
                        <a:rPr lang="en-US" sz="2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 Tithi, F. Ali and S. Azrof [12]</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US" sz="2400" b="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Speed Bump &amp; Pothole Detection with Single Shot MultiBox Detector Algorithm &amp; Speed Control for Autonomous Vehicle.</a:t>
                      </a:r>
                      <a:endParaRPr lang="en-IN" sz="2400" b="0" dirty="0">
                        <a:latin typeface="Times New Roman" panose="02020603050405020304" pitchFamily="18" charset="0"/>
                        <a:cs typeface="Times New Roman" panose="02020603050405020304" pitchFamily="18" charset="0"/>
                      </a:endParaRPr>
                    </a:p>
                  </a:txBody>
                  <a:tcPr/>
                </a:tc>
                <a:tc>
                  <a:txBody>
                    <a:bodyPr/>
                    <a:lstStyle/>
                    <a:p>
                      <a:pPr algn="just"/>
                      <a:r>
                        <a:rPr lang="en-IN" sz="2400" i="0" dirty="0">
                          <a:effectLst/>
                          <a:latin typeface="Times New Roman" panose="02020603050405020304" pitchFamily="18" charset="0"/>
                          <a:ea typeface="Calibri" panose="020F0502020204030204" pitchFamily="34" charset="0"/>
                          <a:cs typeface="Times New Roman" panose="02020603050405020304" pitchFamily="18" charset="0"/>
                        </a:rPr>
                        <a:t>2021 International Conference on Automation, Control and Mechatronics for Industry 4.0 (ACMI),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Rajshahi, Bangladesh. (2021)</a:t>
                      </a:r>
                      <a:endParaRPr lang="en-IN" sz="2400" dirty="0">
                        <a:latin typeface="Times New Roman" panose="02020603050405020304" pitchFamily="18" charset="0"/>
                        <a:cs typeface="Times New Roman" panose="02020603050405020304" pitchFamily="18" charset="0"/>
                      </a:endParaRPr>
                    </a:p>
                  </a:txBody>
                  <a:tcPr/>
                </a:tc>
                <a:tc>
                  <a:txBody>
                    <a:bodyPr/>
                    <a:lstStyle/>
                    <a:p>
                      <a:pPr algn="just"/>
                      <a:r>
                        <a:rPr lang="en-IN" sz="2400" dirty="0">
                          <a:latin typeface="Times New Roman" panose="02020603050405020304" pitchFamily="18" charset="0"/>
                          <a:cs typeface="Times New Roman" panose="02020603050405020304" pitchFamily="18" charset="0"/>
                        </a:rPr>
                        <a:t>SSD (Single Shot Multibox Detector) algorithm was used. Rasberry Pi is used as processing unit. The signals are send to speed controller unit of car to reduce speed on detection of pothole or speedbump.</a:t>
                      </a:r>
                    </a:p>
                  </a:txBody>
                  <a:tcPr/>
                </a:tc>
                <a:extLst>
                  <a:ext uri="{0D108BD9-81ED-4DB2-BD59-A6C34878D82A}">
                    <a16:rowId xmlns:a16="http://schemas.microsoft.com/office/drawing/2014/main" val="146555895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6</a:t>
            </a:fld>
            <a:endParaRPr sz="3200">
              <a:solidFill>
                <a:schemeClr val="lt1"/>
              </a:solidFill>
            </a:endParaRPr>
          </a:p>
        </p:txBody>
      </p:sp>
      <p:grpSp>
        <p:nvGrpSpPr>
          <p:cNvPr id="363" name="Google Shape;363;p28"/>
          <p:cNvGrpSpPr/>
          <p:nvPr/>
        </p:nvGrpSpPr>
        <p:grpSpPr>
          <a:xfrm>
            <a:off x="-2" y="9568581"/>
            <a:ext cx="19010314" cy="1112119"/>
            <a:chOff x="-2" y="9568581"/>
            <a:chExt cx="19010314" cy="1112119"/>
          </a:xfrm>
        </p:grpSpPr>
        <p:grpSp>
          <p:nvGrpSpPr>
            <p:cNvPr id="364" name="Google Shape;364;p28"/>
            <p:cNvGrpSpPr/>
            <p:nvPr/>
          </p:nvGrpSpPr>
          <p:grpSpPr>
            <a:xfrm>
              <a:off x="-2" y="9568581"/>
              <a:ext cx="19010314" cy="1112119"/>
              <a:chOff x="-324645" y="2222500"/>
              <a:chExt cx="22261686" cy="1302327"/>
            </a:xfrm>
          </p:grpSpPr>
          <p:sp>
            <p:nvSpPr>
              <p:cNvPr id="365" name="Google Shape;365;p2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2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28"/>
          <p:cNvSpPr txBox="1"/>
          <p:nvPr/>
        </p:nvSpPr>
        <p:spPr>
          <a:xfrm>
            <a:off x="665955" y="9771598"/>
            <a:ext cx="12254507"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a:cs typeface="Times New Roman"/>
                <a:sym typeface="Times New Roman"/>
              </a:rPr>
              <a:t>Indian Institute of Information Technology, Pune </a:t>
            </a:r>
            <a:endParaRPr lang="en-US" sz="2800" b="1" dirty="0"/>
          </a:p>
          <a:p>
            <a:pPr marL="0" marR="0" lvl="0" indent="0" algn="l" rtl="0">
              <a:spcBef>
                <a:spcPts val="0"/>
              </a:spcBef>
              <a:spcAft>
                <a:spcPts val="0"/>
              </a:spcAft>
              <a:buNone/>
            </a:pPr>
            <a:endParaRPr sz="2800" dirty="0"/>
          </a:p>
        </p:txBody>
      </p:sp>
      <p:sp>
        <p:nvSpPr>
          <p:cNvPr id="369" name="Google Shape;369;p2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Calibri"/>
                <a:cs typeface="Times New Roman"/>
                <a:sym typeface="Times New Roman"/>
              </a:rPr>
              <a:t>26-04-2023</a:t>
            </a:r>
            <a:endParaRPr sz="2800" dirty="0">
              <a:solidFill>
                <a:schemeClr val="dk1"/>
              </a:solidFill>
              <a:latin typeface="Calibri"/>
              <a:ea typeface="Calibri"/>
              <a:cs typeface="Calibri"/>
              <a:sym typeface="Calibri"/>
            </a:endParaRPr>
          </a:p>
        </p:txBody>
      </p:sp>
      <p:sp>
        <p:nvSpPr>
          <p:cNvPr id="370" name="Google Shape;370;p28"/>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6</a:t>
            </a:fld>
            <a:endParaRPr sz="1870">
              <a:solidFill>
                <a:schemeClr val="lt1"/>
              </a:solidFill>
              <a:latin typeface="Calibri"/>
              <a:ea typeface="Calibri"/>
              <a:cs typeface="Calibri"/>
              <a:sym typeface="Calibri"/>
            </a:endParaRPr>
          </a:p>
        </p:txBody>
      </p:sp>
      <p:grpSp>
        <p:nvGrpSpPr>
          <p:cNvPr id="371" name="Google Shape;371;p28"/>
          <p:cNvGrpSpPr/>
          <p:nvPr/>
        </p:nvGrpSpPr>
        <p:grpSpPr>
          <a:xfrm>
            <a:off x="-26281" y="774700"/>
            <a:ext cx="15071695" cy="827992"/>
            <a:chOff x="-16184" y="8640158"/>
            <a:chExt cx="4045716" cy="439420"/>
          </a:xfrm>
        </p:grpSpPr>
        <p:sp>
          <p:nvSpPr>
            <p:cNvPr id="372" name="Google Shape;372;p2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rtl="0">
                <a:spcBef>
                  <a:spcPts val="0"/>
                </a:spcBef>
                <a:spcAft>
                  <a:spcPts val="0"/>
                </a:spcAft>
                <a:buNone/>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Research Gap</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just" rtl="0">
                <a:spcBef>
                  <a:spcPts val="0"/>
                </a:spcBef>
                <a:spcAft>
                  <a:spcPts val="0"/>
                </a:spcAft>
                <a:buNone/>
              </a:pPr>
              <a:r>
                <a:rPr lang="en-IN" sz="2600" b="1" dirty="0">
                  <a:solidFill>
                    <a:schemeClr val="tx1"/>
                  </a:solidFill>
                  <a:latin typeface="Times New Roman" panose="02020603050405020304" pitchFamily="18" charset="0"/>
                  <a:ea typeface="Calibri"/>
                  <a:cs typeface="Times New Roman" panose="02020603050405020304" pitchFamily="18" charset="0"/>
                  <a:sym typeface="Calibri"/>
                </a:rPr>
                <a:t>Flaws:</a:t>
              </a:r>
            </a:p>
            <a:p>
              <a:pPr marL="914400" marR="0" lvl="1" indent="-457200" algn="just" rtl="0">
                <a:spcBef>
                  <a:spcPts val="0"/>
                </a:spcBef>
                <a:spcAft>
                  <a:spcPts val="0"/>
                </a:spcAft>
                <a:buFont typeface="Arial" panose="020B0604020202020204" pitchFamily="34" charset="0"/>
                <a:buChar char="•"/>
              </a:pP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Model used in [1] is computationally more expensive. Accuracy – 91%.</a:t>
              </a:r>
            </a:p>
            <a:p>
              <a:pPr marL="914400" marR="0" lvl="1" indent="-457200" algn="just" rtl="0">
                <a:spcBef>
                  <a:spcPts val="0"/>
                </a:spcBef>
                <a:spcAft>
                  <a:spcPts val="0"/>
                </a:spcAft>
                <a:buFont typeface="Arial" panose="020B0604020202020204" pitchFamily="34" charset="0"/>
                <a:buChar char="•"/>
              </a:pPr>
              <a:r>
                <a:rPr lang="en-IN" sz="2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Model used in [2] uses Gaussian filter which is time consuming and also the data is lost while removing noise. Accuracy- 89%.</a:t>
              </a:r>
            </a:p>
            <a:p>
              <a:pPr marL="914400" marR="0" lvl="1" indent="-457200" algn="just" rtl="0">
                <a:spcBef>
                  <a:spcPts val="0"/>
                </a:spcBef>
                <a:spcAft>
                  <a:spcPts val="0"/>
                </a:spcAft>
                <a:buFont typeface="Arial" panose="020B0604020202020204" pitchFamily="34" charset="0"/>
                <a:buChar char="•"/>
              </a:pP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Model used in [3] converts image into binary form and morphology filter also makes the model complex. Accuracy- 73.5%.</a:t>
              </a:r>
            </a:p>
            <a:p>
              <a:pPr marL="914400" marR="0" lvl="1" indent="-457200" algn="just" rtl="0">
                <a:spcBef>
                  <a:spcPts val="0"/>
                </a:spcBef>
                <a:spcAft>
                  <a:spcPts val="0"/>
                </a:spcAft>
                <a:buFont typeface="Arial" panose="020B0604020202020204" pitchFamily="34" charset="0"/>
                <a:buChar char="•"/>
              </a:pPr>
              <a:r>
                <a:rPr lang="en-IN" sz="2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Model in [6] , even after filtering hyperparameters, the accuracy obtained is just 72%.</a:t>
              </a:r>
            </a:p>
            <a:p>
              <a:pPr marL="914400" marR="0" lvl="1" indent="-457200" algn="just" rtl="0">
                <a:spcBef>
                  <a:spcPts val="0"/>
                </a:spcBef>
                <a:spcAft>
                  <a:spcPts val="0"/>
                </a:spcAft>
                <a:buFont typeface="Arial" panose="020B0604020202020204" pitchFamily="34" charset="0"/>
                <a:buChar char="•"/>
              </a:pP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Model in [11] gives test accuracy as 83% only.</a:t>
              </a:r>
            </a:p>
            <a:p>
              <a:pPr marL="914400" marR="0" lvl="1" indent="-457200" algn="just" rtl="0">
                <a:spcBef>
                  <a:spcPts val="0"/>
                </a:spcBef>
                <a:spcAft>
                  <a:spcPts val="0"/>
                </a:spcAft>
                <a:buFont typeface="Arial" panose="020B0604020202020204" pitchFamily="34" charset="0"/>
                <a:buChar char="•"/>
              </a:pPr>
              <a:r>
                <a:rPr lang="en-IN" sz="26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The SSD algorithm used in [12] is not capable of performing well on small objects.</a:t>
              </a:r>
            </a:p>
            <a:p>
              <a:pPr marL="457200" marR="0" lvl="1" algn="just" rtl="0">
                <a:spcBef>
                  <a:spcPts val="0"/>
                </a:spcBef>
                <a:spcAft>
                  <a:spcPts val="0"/>
                </a:spcAft>
              </a:pPr>
              <a:endParaRPr lang="en-IN" sz="2600"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algn="just" rtl="0">
                <a:spcBef>
                  <a:spcPts val="0"/>
                </a:spcBef>
                <a:spcAft>
                  <a:spcPts val="0"/>
                </a:spcAft>
              </a:pPr>
              <a:r>
                <a:rPr lang="en-IN" sz="2600" b="1" dirty="0">
                  <a:solidFill>
                    <a:schemeClr val="tx1"/>
                  </a:solidFill>
                  <a:latin typeface="Times New Roman" panose="02020603050405020304" pitchFamily="18" charset="0"/>
                  <a:ea typeface="Calibri"/>
                  <a:cs typeface="Times New Roman" panose="02020603050405020304" pitchFamily="18" charset="0"/>
                  <a:sym typeface="Calibri"/>
                </a:rPr>
                <a:t>Flaws recovered by our models:</a:t>
              </a:r>
            </a:p>
            <a:p>
              <a:pPr marL="914400" marR="0" lvl="1" indent="-457200" algn="just" rtl="0">
                <a:spcBef>
                  <a:spcPts val="0"/>
                </a:spcBef>
                <a:spcAft>
                  <a:spcPts val="0"/>
                </a:spcAft>
                <a:buFont typeface="Arial" panose="020B0604020202020204" pitchFamily="34" charset="0"/>
                <a:buChar char="•"/>
              </a:pPr>
              <a:r>
                <a:rPr lang="en-IN" sz="260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As we are </a:t>
              </a: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using transfer learning, time required to train  is reduced.</a:t>
              </a:r>
            </a:p>
            <a:p>
              <a:pPr marL="914400" marR="0" lvl="1" indent="-457200" algn="just" rtl="0">
                <a:spcBef>
                  <a:spcPts val="0"/>
                </a:spcBef>
                <a:spcAft>
                  <a:spcPts val="0"/>
                </a:spcAft>
                <a:buFont typeface="Arial" panose="020B0604020202020204" pitchFamily="34" charset="0"/>
                <a:buChar char="•"/>
              </a:pPr>
              <a:r>
                <a:rPr lang="en-IN" sz="260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The computational power required is less than the above proposed models.</a:t>
              </a:r>
            </a:p>
            <a:p>
              <a:pPr marL="914400" marR="0" lvl="1" indent="-457200" algn="just" rtl="0">
                <a:spcBef>
                  <a:spcPts val="0"/>
                </a:spcBef>
                <a:spcAft>
                  <a:spcPts val="0"/>
                </a:spcAft>
                <a:buFont typeface="Arial" panose="020B0604020202020204" pitchFamily="34" charset="0"/>
                <a:buChar char="•"/>
              </a:pP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By Transfer learning using fine tuning, better results are achieved over small dataset.</a:t>
              </a:r>
              <a:endParaRPr sz="260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73" name="Google Shape;373;p2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92536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0"/>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7</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21" name="Google Shape;221;p20"/>
          <p:cNvGrpSpPr/>
          <p:nvPr/>
        </p:nvGrpSpPr>
        <p:grpSpPr>
          <a:xfrm>
            <a:off x="0" y="9581281"/>
            <a:ext cx="19010314" cy="1112119"/>
            <a:chOff x="-2" y="9568581"/>
            <a:chExt cx="19010314" cy="1112119"/>
          </a:xfrm>
        </p:grpSpPr>
        <p:grpSp>
          <p:nvGrpSpPr>
            <p:cNvPr id="222" name="Google Shape;222;p20"/>
            <p:cNvGrpSpPr/>
            <p:nvPr/>
          </p:nvGrpSpPr>
          <p:grpSpPr>
            <a:xfrm>
              <a:off x="-2" y="9568581"/>
              <a:ext cx="19010314" cy="1112119"/>
              <a:chOff x="-324645" y="2222500"/>
              <a:chExt cx="22261686" cy="1302327"/>
            </a:xfrm>
          </p:grpSpPr>
          <p:sp>
            <p:nvSpPr>
              <p:cNvPr id="223" name="Google Shape;223;p20"/>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24" name="Google Shape;224;p20"/>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25" name="Google Shape;225;p20"/>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26" name="Google Shape;226;p20"/>
          <p:cNvSpPr txBox="1"/>
          <p:nvPr/>
        </p:nvSpPr>
        <p:spPr>
          <a:xfrm>
            <a:off x="665955" y="9771598"/>
            <a:ext cx="12340913"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 </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27" name="Google Shape;227;p20"/>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28" name="Google Shape;228;p20"/>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7</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229" name="Google Shape;229;p20"/>
          <p:cNvGrpSpPr/>
          <p:nvPr/>
        </p:nvGrpSpPr>
        <p:grpSpPr>
          <a:xfrm>
            <a:off x="-26281" y="774700"/>
            <a:ext cx="15071695" cy="827992"/>
            <a:chOff x="-16184" y="8640158"/>
            <a:chExt cx="4045716" cy="439420"/>
          </a:xfrm>
        </p:grpSpPr>
        <p:sp>
          <p:nvSpPr>
            <p:cNvPr id="230" name="Google Shape;230;p20"/>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rPr>
                <a:t>Proposed Methodology</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31" name="Google Shape;231;p20"/>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pic>
        <p:nvPicPr>
          <p:cNvPr id="21" name="Picture 20">
            <a:extLst>
              <a:ext uri="{FF2B5EF4-FFF2-40B4-BE49-F238E27FC236}">
                <a16:creationId xmlns:a16="http://schemas.microsoft.com/office/drawing/2014/main" id="{56FB2A40-3160-F8C2-2A75-2938F3D21266}"/>
              </a:ext>
            </a:extLst>
          </p:cNvPr>
          <p:cNvPicPr>
            <a:picLocks noChangeAspect="1"/>
          </p:cNvPicPr>
          <p:nvPr/>
        </p:nvPicPr>
        <p:blipFill>
          <a:blip r:embed="rId3"/>
          <a:stretch>
            <a:fillRect/>
          </a:stretch>
        </p:blipFill>
        <p:spPr>
          <a:xfrm>
            <a:off x="206780" y="3889846"/>
            <a:ext cx="2991754" cy="2676894"/>
          </a:xfrm>
          <a:prstGeom prst="rect">
            <a:avLst/>
          </a:prstGeom>
        </p:spPr>
      </p:pic>
      <p:sp>
        <p:nvSpPr>
          <p:cNvPr id="28" name="Flowchart: Alternate Process 27">
            <a:extLst>
              <a:ext uri="{FF2B5EF4-FFF2-40B4-BE49-F238E27FC236}">
                <a16:creationId xmlns:a16="http://schemas.microsoft.com/office/drawing/2014/main" id="{5FD6B5F8-41F1-210F-6825-DA44F17B5D9F}"/>
              </a:ext>
            </a:extLst>
          </p:cNvPr>
          <p:cNvSpPr/>
          <p:nvPr/>
        </p:nvSpPr>
        <p:spPr>
          <a:xfrm>
            <a:off x="4193806" y="3856269"/>
            <a:ext cx="3648949" cy="2676893"/>
          </a:xfrm>
          <a:prstGeom prst="flowChartAlternateProces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E7383635-610F-8466-94BB-64477DC9D7FC}"/>
              </a:ext>
            </a:extLst>
          </p:cNvPr>
          <p:cNvSpPr txBox="1"/>
          <p:nvPr/>
        </p:nvSpPr>
        <p:spPr>
          <a:xfrm>
            <a:off x="4551168" y="4676006"/>
            <a:ext cx="2960372" cy="1200329"/>
          </a:xfrm>
          <a:prstGeom prst="rect">
            <a:avLst/>
          </a:prstGeom>
          <a:noFill/>
        </p:spPr>
        <p:txBody>
          <a:bodyPr wrap="square" rtlCol="0">
            <a:spAutoFit/>
          </a:bodyPr>
          <a:lstStyle/>
          <a:p>
            <a:pPr algn="just"/>
            <a:r>
              <a:rPr lang="en-IN" sz="2400" b="1" dirty="0">
                <a:latin typeface="Times New Roman" panose="02020603050405020304" pitchFamily="18" charset="0"/>
                <a:cs typeface="Times New Roman" panose="02020603050405020304" pitchFamily="18" charset="0"/>
              </a:rPr>
              <a:t>Feature Extraction 	Model</a:t>
            </a:r>
          </a:p>
          <a:p>
            <a:pPr algn="just"/>
            <a:r>
              <a:rPr lang="en-IN" sz="2400" b="1" dirty="0">
                <a:latin typeface="Times New Roman" panose="02020603050405020304" pitchFamily="18" charset="0"/>
                <a:cs typeface="Times New Roman" panose="02020603050405020304" pitchFamily="18" charset="0"/>
              </a:rPr>
              <a:t> </a:t>
            </a:r>
          </a:p>
        </p:txBody>
      </p:sp>
      <p:sp>
        <p:nvSpPr>
          <p:cNvPr id="30" name="Flowchart: Alternate Process 29">
            <a:extLst>
              <a:ext uri="{FF2B5EF4-FFF2-40B4-BE49-F238E27FC236}">
                <a16:creationId xmlns:a16="http://schemas.microsoft.com/office/drawing/2014/main" id="{D4B4BF5A-4558-CFD7-E33F-22773513D61A}"/>
              </a:ext>
            </a:extLst>
          </p:cNvPr>
          <p:cNvSpPr/>
          <p:nvPr/>
        </p:nvSpPr>
        <p:spPr>
          <a:xfrm>
            <a:off x="8915731" y="3835926"/>
            <a:ext cx="3382949" cy="2730805"/>
          </a:xfrm>
          <a:prstGeom prst="flowChartAlternateProces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CCB593D-1429-B3FA-4253-391A2B18C6C3}"/>
              </a:ext>
            </a:extLst>
          </p:cNvPr>
          <p:cNvSpPr txBox="1"/>
          <p:nvPr/>
        </p:nvSpPr>
        <p:spPr>
          <a:xfrm>
            <a:off x="9220200" y="4975988"/>
            <a:ext cx="3896530" cy="461665"/>
          </a:xfrm>
          <a:prstGeom prst="rect">
            <a:avLst/>
          </a:prstGeom>
          <a:noFill/>
        </p:spPr>
        <p:txBody>
          <a:bodyPr wrap="square" rtlCol="0">
            <a:spAutoFit/>
          </a:bodyPr>
          <a:lstStyle/>
          <a:p>
            <a:pPr algn="just"/>
            <a:r>
              <a:rPr lang="en-IN" sz="2400" b="1" dirty="0">
                <a:latin typeface="Times New Roman" panose="02020603050405020304" pitchFamily="18" charset="0"/>
                <a:cs typeface="Times New Roman" panose="02020603050405020304" pitchFamily="18" charset="0"/>
              </a:rPr>
              <a:t>Classification Layer</a:t>
            </a:r>
          </a:p>
        </p:txBody>
      </p:sp>
      <p:cxnSp>
        <p:nvCxnSpPr>
          <p:cNvPr id="33" name="Straight Arrow Connector 32">
            <a:extLst>
              <a:ext uri="{FF2B5EF4-FFF2-40B4-BE49-F238E27FC236}">
                <a16:creationId xmlns:a16="http://schemas.microsoft.com/office/drawing/2014/main" id="{484A74E1-8E4E-E6CC-0F27-3521CB22DA61}"/>
              </a:ext>
            </a:extLst>
          </p:cNvPr>
          <p:cNvCxnSpPr>
            <a:cxnSpLocks/>
          </p:cNvCxnSpPr>
          <p:nvPr/>
        </p:nvCxnSpPr>
        <p:spPr>
          <a:xfrm>
            <a:off x="3324501" y="5228601"/>
            <a:ext cx="8077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861E5D04-1B78-88F1-EB10-F41AF3E0195E}"/>
              </a:ext>
            </a:extLst>
          </p:cNvPr>
          <p:cNvCxnSpPr>
            <a:cxnSpLocks/>
          </p:cNvCxnSpPr>
          <p:nvPr/>
        </p:nvCxnSpPr>
        <p:spPr>
          <a:xfrm>
            <a:off x="7981156" y="5174374"/>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Flowchart: Terminator 36">
            <a:extLst>
              <a:ext uri="{FF2B5EF4-FFF2-40B4-BE49-F238E27FC236}">
                <a16:creationId xmlns:a16="http://schemas.microsoft.com/office/drawing/2014/main" id="{EA412AE0-2E20-7F08-7859-BF1F3FE9A7A6}"/>
              </a:ext>
            </a:extLst>
          </p:cNvPr>
          <p:cNvSpPr/>
          <p:nvPr/>
        </p:nvSpPr>
        <p:spPr>
          <a:xfrm>
            <a:off x="13536153" y="2422015"/>
            <a:ext cx="2164080" cy="70104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8" name="Flowchart: Terminator 37">
            <a:extLst>
              <a:ext uri="{FF2B5EF4-FFF2-40B4-BE49-F238E27FC236}">
                <a16:creationId xmlns:a16="http://schemas.microsoft.com/office/drawing/2014/main" id="{E026DAFD-5409-F40C-EC28-DA31A00DAC0F}"/>
              </a:ext>
            </a:extLst>
          </p:cNvPr>
          <p:cNvSpPr/>
          <p:nvPr/>
        </p:nvSpPr>
        <p:spPr>
          <a:xfrm>
            <a:off x="13587967" y="4850808"/>
            <a:ext cx="2164080" cy="70104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9" name="Flowchart: Terminator 38">
            <a:extLst>
              <a:ext uri="{FF2B5EF4-FFF2-40B4-BE49-F238E27FC236}">
                <a16:creationId xmlns:a16="http://schemas.microsoft.com/office/drawing/2014/main" id="{D3E94893-44DB-CC4F-AA89-40E9423C985D}"/>
              </a:ext>
            </a:extLst>
          </p:cNvPr>
          <p:cNvSpPr/>
          <p:nvPr/>
        </p:nvSpPr>
        <p:spPr>
          <a:xfrm>
            <a:off x="13536153" y="7464220"/>
            <a:ext cx="2164080" cy="70104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C4021769-E916-7423-0A3D-05F15F8FC1AC}"/>
              </a:ext>
            </a:extLst>
          </p:cNvPr>
          <p:cNvCxnSpPr>
            <a:cxnSpLocks/>
            <a:stCxn id="30" idx="3"/>
            <a:endCxn id="37" idx="1"/>
          </p:cNvCxnSpPr>
          <p:nvPr/>
        </p:nvCxnSpPr>
        <p:spPr>
          <a:xfrm flipV="1">
            <a:off x="12298680" y="2772535"/>
            <a:ext cx="1237473" cy="2428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92BC5261-A5E9-5D0D-EDCA-5494B0A4DF2C}"/>
              </a:ext>
            </a:extLst>
          </p:cNvPr>
          <p:cNvCxnSpPr>
            <a:cxnSpLocks/>
            <a:stCxn id="30" idx="3"/>
            <a:endCxn id="38" idx="1"/>
          </p:cNvCxnSpPr>
          <p:nvPr/>
        </p:nvCxnSpPr>
        <p:spPr>
          <a:xfrm flipV="1">
            <a:off x="12298680" y="5201328"/>
            <a:ext cx="128928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79526D5D-7A80-1B8A-5240-24F98C2EB053}"/>
              </a:ext>
            </a:extLst>
          </p:cNvPr>
          <p:cNvCxnSpPr>
            <a:cxnSpLocks/>
            <a:stCxn id="30" idx="3"/>
            <a:endCxn id="39" idx="1"/>
          </p:cNvCxnSpPr>
          <p:nvPr/>
        </p:nvCxnSpPr>
        <p:spPr>
          <a:xfrm>
            <a:off x="12298680" y="5201329"/>
            <a:ext cx="1237473" cy="26134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65495BF5-0E8B-BDF7-8B38-63B072AFC24B}"/>
              </a:ext>
            </a:extLst>
          </p:cNvPr>
          <p:cNvSpPr txBox="1"/>
          <p:nvPr/>
        </p:nvSpPr>
        <p:spPr>
          <a:xfrm>
            <a:off x="13735415" y="2580287"/>
            <a:ext cx="2316959"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Normal Condition</a:t>
            </a:r>
          </a:p>
        </p:txBody>
      </p:sp>
      <p:sp>
        <p:nvSpPr>
          <p:cNvPr id="50" name="TextBox 49">
            <a:extLst>
              <a:ext uri="{FF2B5EF4-FFF2-40B4-BE49-F238E27FC236}">
                <a16:creationId xmlns:a16="http://schemas.microsoft.com/office/drawing/2014/main" id="{A0A3DA19-6D45-78CB-FE9F-43F05605005F}"/>
              </a:ext>
            </a:extLst>
          </p:cNvPr>
          <p:cNvSpPr txBox="1"/>
          <p:nvPr/>
        </p:nvSpPr>
        <p:spPr>
          <a:xfrm>
            <a:off x="14150307" y="4975988"/>
            <a:ext cx="170636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Pothole</a:t>
            </a:r>
          </a:p>
        </p:txBody>
      </p:sp>
      <p:sp>
        <p:nvSpPr>
          <p:cNvPr id="51" name="TextBox 50">
            <a:extLst>
              <a:ext uri="{FF2B5EF4-FFF2-40B4-BE49-F238E27FC236}">
                <a16:creationId xmlns:a16="http://schemas.microsoft.com/office/drawing/2014/main" id="{686105ED-FEDB-CFDD-FF6B-B3CA1A60EA6C}"/>
              </a:ext>
            </a:extLst>
          </p:cNvPr>
          <p:cNvSpPr txBox="1"/>
          <p:nvPr/>
        </p:nvSpPr>
        <p:spPr>
          <a:xfrm>
            <a:off x="13896301" y="7579255"/>
            <a:ext cx="185574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Speedbumps</a:t>
            </a:r>
          </a:p>
        </p:txBody>
      </p:sp>
      <p:pic>
        <p:nvPicPr>
          <p:cNvPr id="15" name="Picture 14">
            <a:extLst>
              <a:ext uri="{FF2B5EF4-FFF2-40B4-BE49-F238E27FC236}">
                <a16:creationId xmlns:a16="http://schemas.microsoft.com/office/drawing/2014/main" id="{52E9E45F-DA89-9384-CAC0-22AA07B05345}"/>
              </a:ext>
            </a:extLst>
          </p:cNvPr>
          <p:cNvPicPr>
            <a:picLocks noChangeAspect="1"/>
          </p:cNvPicPr>
          <p:nvPr/>
        </p:nvPicPr>
        <p:blipFill>
          <a:blip r:embed="rId4"/>
          <a:stretch>
            <a:fillRect/>
          </a:stretch>
        </p:blipFill>
        <p:spPr>
          <a:xfrm>
            <a:off x="15752047" y="1842550"/>
            <a:ext cx="2135111" cy="1808480"/>
          </a:xfrm>
          <a:prstGeom prst="rect">
            <a:avLst/>
          </a:prstGeom>
        </p:spPr>
      </p:pic>
      <p:pic>
        <p:nvPicPr>
          <p:cNvPr id="17" name="Picture 16">
            <a:extLst>
              <a:ext uri="{FF2B5EF4-FFF2-40B4-BE49-F238E27FC236}">
                <a16:creationId xmlns:a16="http://schemas.microsoft.com/office/drawing/2014/main" id="{014A2CAD-FF64-BEC3-5846-C5F1CE7E7313}"/>
              </a:ext>
            </a:extLst>
          </p:cNvPr>
          <p:cNvPicPr>
            <a:picLocks noChangeAspect="1"/>
          </p:cNvPicPr>
          <p:nvPr/>
        </p:nvPicPr>
        <p:blipFill>
          <a:blip r:embed="rId5"/>
          <a:stretch>
            <a:fillRect/>
          </a:stretch>
        </p:blipFill>
        <p:spPr>
          <a:xfrm>
            <a:off x="15803861" y="4335913"/>
            <a:ext cx="2085541" cy="1703234"/>
          </a:xfrm>
          <a:prstGeom prst="rect">
            <a:avLst/>
          </a:prstGeom>
        </p:spPr>
      </p:pic>
      <p:pic>
        <p:nvPicPr>
          <p:cNvPr id="19" name="Picture 18">
            <a:extLst>
              <a:ext uri="{FF2B5EF4-FFF2-40B4-BE49-F238E27FC236}">
                <a16:creationId xmlns:a16="http://schemas.microsoft.com/office/drawing/2014/main" id="{836A9C4E-6FC2-F71D-B71C-0B769A8185EB}"/>
              </a:ext>
            </a:extLst>
          </p:cNvPr>
          <p:cNvPicPr>
            <a:picLocks noChangeAspect="1"/>
          </p:cNvPicPr>
          <p:nvPr/>
        </p:nvPicPr>
        <p:blipFill>
          <a:blip r:embed="rId6"/>
          <a:stretch>
            <a:fillRect/>
          </a:stretch>
        </p:blipFill>
        <p:spPr>
          <a:xfrm>
            <a:off x="15752047" y="7017816"/>
            <a:ext cx="2073761" cy="1703234"/>
          </a:xfrm>
          <a:prstGeom prst="rect">
            <a:avLst/>
          </a:prstGeom>
        </p:spPr>
      </p:pic>
      <p:sp>
        <p:nvSpPr>
          <p:cNvPr id="2" name="TextBox 1">
            <a:extLst>
              <a:ext uri="{FF2B5EF4-FFF2-40B4-BE49-F238E27FC236}">
                <a16:creationId xmlns:a16="http://schemas.microsoft.com/office/drawing/2014/main" id="{D84181AB-0EB4-A01E-ADD1-750990F6C3A8}"/>
              </a:ext>
            </a:extLst>
          </p:cNvPr>
          <p:cNvSpPr txBox="1"/>
          <p:nvPr/>
        </p:nvSpPr>
        <p:spPr>
          <a:xfrm>
            <a:off x="350520" y="6812280"/>
            <a:ext cx="2848014" cy="830997"/>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Image of Road taken by Mounted Camera </a:t>
            </a:r>
          </a:p>
        </p:txBody>
      </p:sp>
      <p:sp>
        <p:nvSpPr>
          <p:cNvPr id="3" name="TextBox 2">
            <a:extLst>
              <a:ext uri="{FF2B5EF4-FFF2-40B4-BE49-F238E27FC236}">
                <a16:creationId xmlns:a16="http://schemas.microsoft.com/office/drawing/2014/main" id="{1C9EED76-24D8-BB79-862E-1DBD80B61FCE}"/>
              </a:ext>
            </a:extLst>
          </p:cNvPr>
          <p:cNvSpPr txBox="1"/>
          <p:nvPr/>
        </p:nvSpPr>
        <p:spPr>
          <a:xfrm>
            <a:off x="4434840" y="6812280"/>
            <a:ext cx="3076700" cy="830997"/>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Convolutional Neural Network</a:t>
            </a:r>
          </a:p>
        </p:txBody>
      </p:sp>
      <p:sp>
        <p:nvSpPr>
          <p:cNvPr id="4" name="TextBox 3">
            <a:extLst>
              <a:ext uri="{FF2B5EF4-FFF2-40B4-BE49-F238E27FC236}">
                <a16:creationId xmlns:a16="http://schemas.microsoft.com/office/drawing/2014/main" id="{E7629497-B3E4-5379-8492-30F3733B2122}"/>
              </a:ext>
            </a:extLst>
          </p:cNvPr>
          <p:cNvSpPr txBox="1"/>
          <p:nvPr/>
        </p:nvSpPr>
        <p:spPr>
          <a:xfrm>
            <a:off x="9220200" y="6812280"/>
            <a:ext cx="307670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Fully Connected Layer</a:t>
            </a:r>
          </a:p>
        </p:txBody>
      </p:sp>
      <p:sp>
        <p:nvSpPr>
          <p:cNvPr id="5" name="TextBox 4">
            <a:extLst>
              <a:ext uri="{FF2B5EF4-FFF2-40B4-BE49-F238E27FC236}">
                <a16:creationId xmlns:a16="http://schemas.microsoft.com/office/drawing/2014/main" id="{3C8FE6B5-981F-0462-8F7A-158EF674E01C}"/>
              </a:ext>
            </a:extLst>
          </p:cNvPr>
          <p:cNvSpPr txBox="1"/>
          <p:nvPr/>
        </p:nvSpPr>
        <p:spPr>
          <a:xfrm>
            <a:off x="15803861" y="8976360"/>
            <a:ext cx="2819400" cy="307777"/>
          </a:xfrm>
          <a:prstGeom prst="rect">
            <a:avLst/>
          </a:prstGeom>
          <a:noFill/>
        </p:spPr>
        <p:txBody>
          <a:bodyPr wrap="square" rtlCol="0">
            <a:spAutoFit/>
          </a:bodyPr>
          <a:lstStyle/>
          <a:p>
            <a:r>
              <a:rPr lang="en-IN" dirty="0"/>
              <a:t>Source: Google Images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8</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187" name="Google Shape;187;p18"/>
          <p:cNvGrpSpPr/>
          <p:nvPr/>
        </p:nvGrpSpPr>
        <p:grpSpPr>
          <a:xfrm>
            <a:off x="-2" y="9568581"/>
            <a:ext cx="19010314" cy="1112119"/>
            <a:chOff x="-2" y="9568581"/>
            <a:chExt cx="19010314" cy="1112119"/>
          </a:xfrm>
        </p:grpSpPr>
        <p:grpSp>
          <p:nvGrpSpPr>
            <p:cNvPr id="188" name="Google Shape;188;p18"/>
            <p:cNvGrpSpPr/>
            <p:nvPr/>
          </p:nvGrpSpPr>
          <p:grpSpPr>
            <a:xfrm>
              <a:off x="-2" y="9568581"/>
              <a:ext cx="19010314" cy="1112119"/>
              <a:chOff x="-324645" y="2222500"/>
              <a:chExt cx="22261686" cy="1302327"/>
            </a:xfrm>
          </p:grpSpPr>
          <p:sp>
            <p:nvSpPr>
              <p:cNvPr id="189" name="Google Shape;189;p1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90" name="Google Shape;190;p1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91" name="Google Shape;191;p1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92" name="Google Shape;192;p18"/>
          <p:cNvSpPr txBox="1"/>
          <p:nvPr/>
        </p:nvSpPr>
        <p:spPr>
          <a:xfrm>
            <a:off x="665955" y="9771598"/>
            <a:ext cx="12440563"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193" name="Google Shape;193;p1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94" name="Google Shape;194;p18"/>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8</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95" name="Google Shape;195;p18"/>
          <p:cNvGrpSpPr/>
          <p:nvPr/>
        </p:nvGrpSpPr>
        <p:grpSpPr>
          <a:xfrm>
            <a:off x="-26281" y="774700"/>
            <a:ext cx="15071695" cy="827992"/>
            <a:chOff x="-16184" y="8640158"/>
            <a:chExt cx="4045716" cy="439420"/>
          </a:xfrm>
        </p:grpSpPr>
        <p:sp>
          <p:nvSpPr>
            <p:cNvPr id="196" name="Google Shape;196;p1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Proposed Methodology</a:t>
              </a:r>
              <a:endParaRPr dirty="0">
                <a:latin typeface="Times New Roman" panose="02020603050405020304" pitchFamily="18" charset="0"/>
                <a:cs typeface="Times New Roman" panose="02020603050405020304" pitchFamily="18" charset="0"/>
              </a:endParaRPr>
            </a:p>
            <a:p>
              <a:pPr marL="457200" marR="0" lvl="1" indent="0" algn="ctr" rtl="0">
                <a:spcBef>
                  <a:spcPts val="0"/>
                </a:spcBef>
                <a:spcAft>
                  <a:spcPts val="0"/>
                </a:spcAft>
                <a:buNone/>
              </a:pPr>
              <a:endParaRPr sz="54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97" name="Google Shape;197;p1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198" name="Google Shape;198;p18"/>
          <p:cNvSpPr txBox="1"/>
          <p:nvPr/>
        </p:nvSpPr>
        <p:spPr>
          <a:xfrm>
            <a:off x="236934" y="2222500"/>
            <a:ext cx="18211800" cy="6016991"/>
          </a:xfrm>
          <a:prstGeom prst="rect">
            <a:avLst/>
          </a:prstGeom>
          <a:noFill/>
          <a:ln>
            <a:noFill/>
          </a:ln>
        </p:spPr>
        <p:txBody>
          <a:bodyPr spcFirstLastPara="1" wrap="square" lIns="91425" tIns="45700" rIns="91425" bIns="45700" anchor="t" anchorCtr="0">
            <a:spAutoFit/>
          </a:bodyPr>
          <a:lstStyle/>
          <a:p>
            <a:pPr marL="457200" marR="0" lvl="0" indent="-457200" algn="l" rtl="0">
              <a:lnSpc>
                <a:spcPct val="200000"/>
              </a:lnSpc>
              <a:spcBef>
                <a:spcPts val="0"/>
              </a:spcBef>
              <a:spcAft>
                <a:spcPts val="0"/>
              </a:spcAft>
              <a:buClr>
                <a:schemeClr val="dk1"/>
              </a:buClr>
              <a:buSzPts val="3600"/>
              <a:buFont typeface="Wingdings" panose="05000000000000000000" pitchFamily="2" charset="2"/>
              <a:buChar char="Ø"/>
            </a:pPr>
            <a:r>
              <a:rPr lang="en-IN" sz="3000" b="1" dirty="0">
                <a:latin typeface="Times New Roman" panose="02020603050405020304" pitchFamily="18" charset="0"/>
                <a:cs typeface="Times New Roman" panose="02020603050405020304" pitchFamily="18" charset="0"/>
              </a:rPr>
              <a:t>Convolutional Neural Network (CNN) Models Implemented: </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VGG16</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ResNet50</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Xception</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InceptionV3</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ExceptionNetB6</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EfficinetNetV2B3</a:t>
            </a:r>
          </a:p>
          <a:p>
            <a:pPr marL="457200" marR="0" lvl="0" indent="-457200" algn="l" rtl="0">
              <a:lnSpc>
                <a:spcPct val="150000"/>
              </a:lnSpc>
              <a:spcBef>
                <a:spcPts val="0"/>
              </a:spcBef>
              <a:spcAft>
                <a:spcPts val="0"/>
              </a:spcAft>
              <a:buClr>
                <a:schemeClr val="dk1"/>
              </a:buClr>
              <a:buSzPts val="36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DenseNet169</a:t>
            </a:r>
          </a:p>
          <a:p>
            <a:pPr marL="457200" marR="0" lvl="0" indent="-457200" algn="l" rtl="0">
              <a:spcBef>
                <a:spcPts val="0"/>
              </a:spcBef>
              <a:spcAft>
                <a:spcPts val="0"/>
              </a:spcAft>
              <a:buClr>
                <a:schemeClr val="dk1"/>
              </a:buClr>
              <a:buSzPts val="3600"/>
              <a:buFont typeface="Arial" panose="020B0604020202020204" pitchFamily="34" charset="0"/>
              <a:buChar char="•"/>
            </a:pPr>
            <a:endParaRPr lang="en-IN" sz="2600" b="1" dirty="0">
              <a:latin typeface="Times New Roman" panose="02020603050405020304" pitchFamily="18" charset="0"/>
              <a:cs typeface="Times New Roman" panose="02020603050405020304" pitchFamily="18" charset="0"/>
            </a:endParaRPr>
          </a:p>
          <a:p>
            <a:pPr marL="457200" marR="0" lvl="0" indent="-457200" algn="l" rtl="0">
              <a:spcBef>
                <a:spcPts val="0"/>
              </a:spcBef>
              <a:spcAft>
                <a:spcPts val="0"/>
              </a:spcAft>
              <a:buClr>
                <a:schemeClr val="dk1"/>
              </a:buClr>
              <a:buSzPts val="3600"/>
              <a:buFont typeface="Arial" panose="020B0604020202020204" pitchFamily="34" charset="0"/>
              <a:buChar char="•"/>
            </a:pPr>
            <a:endParaRPr lang="en-IN"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2815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cs typeface="Times New Roman" panose="02020603050405020304" pitchFamily="18" charset="0"/>
              </a:rPr>
              <a:t>9</a:t>
            </a:fld>
            <a:endParaRPr sz="3200">
              <a:solidFill>
                <a:schemeClr val="lt1"/>
              </a:solidFill>
              <a:latin typeface="Times New Roman" panose="02020603050405020304" pitchFamily="18" charset="0"/>
              <a:cs typeface="Times New Roman" panose="02020603050405020304" pitchFamily="18" charset="0"/>
            </a:endParaRPr>
          </a:p>
        </p:txBody>
      </p:sp>
      <p:grpSp>
        <p:nvGrpSpPr>
          <p:cNvPr id="239" name="Google Shape;239;p21"/>
          <p:cNvGrpSpPr/>
          <p:nvPr/>
        </p:nvGrpSpPr>
        <p:grpSpPr>
          <a:xfrm>
            <a:off x="-2" y="9568581"/>
            <a:ext cx="19010314" cy="1112119"/>
            <a:chOff x="-2" y="9568581"/>
            <a:chExt cx="19010314" cy="1112119"/>
          </a:xfrm>
        </p:grpSpPr>
        <p:grpSp>
          <p:nvGrpSpPr>
            <p:cNvPr id="240" name="Google Shape;240;p21"/>
            <p:cNvGrpSpPr/>
            <p:nvPr/>
          </p:nvGrpSpPr>
          <p:grpSpPr>
            <a:xfrm>
              <a:off x="-2" y="9568581"/>
              <a:ext cx="19010314" cy="1112119"/>
              <a:chOff x="-324645" y="2222500"/>
              <a:chExt cx="22261686" cy="1302327"/>
            </a:xfrm>
          </p:grpSpPr>
          <p:sp>
            <p:nvSpPr>
              <p:cNvPr id="241" name="Google Shape;241;p21"/>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42" name="Google Shape;242;p21"/>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43" name="Google Shape;243;p21"/>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
        <p:nvSpPr>
          <p:cNvPr id="244" name="Google Shape;244;p21"/>
          <p:cNvSpPr txBox="1"/>
          <p:nvPr/>
        </p:nvSpPr>
        <p:spPr>
          <a:xfrm>
            <a:off x="665956" y="9771598"/>
            <a:ext cx="12576276" cy="954067"/>
          </a:xfrm>
          <a:prstGeom prst="rect">
            <a:avLst/>
          </a:prstGeom>
          <a:noFill/>
          <a:ln>
            <a:noFill/>
          </a:ln>
        </p:spPr>
        <p:txBody>
          <a:bodyPr spcFirstLastPara="1" wrap="square" lIns="91425" tIns="45700" rIns="91425" bIns="45700" anchor="t" anchorCtr="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Indian Institute of Information Technology, Pune</a:t>
            </a:r>
            <a:endParaRPr lang="en-US" sz="28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45" name="Google Shape;245;p21"/>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panose="02020603050405020304" pitchFamily="18" charset="0"/>
                <a:ea typeface="Calibri"/>
                <a:cs typeface="Times New Roman" panose="02020603050405020304" pitchFamily="18" charset="0"/>
                <a:sym typeface="Times New Roman"/>
              </a:rPr>
              <a:t>26-04-2023</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46" name="Google Shape;246;p21"/>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Times New Roman" panose="02020603050405020304" pitchFamily="18" charset="0"/>
                <a:ea typeface="Calibri"/>
                <a:cs typeface="Times New Roman" panose="02020603050405020304" pitchFamily="18" charset="0"/>
                <a:sym typeface="Calibri"/>
              </a:rPr>
              <a:t>9</a:t>
            </a:fld>
            <a:endParaRPr sz="187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247" name="Google Shape;247;p21"/>
          <p:cNvGrpSpPr/>
          <p:nvPr/>
        </p:nvGrpSpPr>
        <p:grpSpPr>
          <a:xfrm>
            <a:off x="-26281" y="774700"/>
            <a:ext cx="15071695" cy="827992"/>
            <a:chOff x="-16184" y="8640158"/>
            <a:chExt cx="4045716" cy="439420"/>
          </a:xfrm>
        </p:grpSpPr>
        <p:sp>
          <p:nvSpPr>
            <p:cNvPr id="248" name="Google Shape;248;p21"/>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rtl="0">
                <a:spcBef>
                  <a:spcPts val="0"/>
                </a:spcBef>
                <a:spcAft>
                  <a:spcPts val="0"/>
                </a:spcAft>
              </a:pPr>
              <a:r>
                <a:rPr lang="en-US" sz="5400" dirty="0">
                  <a:solidFill>
                    <a:schemeClr val="lt1"/>
                  </a:solidFill>
                  <a:latin typeface="Times New Roman" panose="02020603050405020304" pitchFamily="18" charset="0"/>
                  <a:ea typeface="Calibri"/>
                  <a:cs typeface="Times New Roman" panose="02020603050405020304" pitchFamily="18" charset="0"/>
                  <a:sym typeface="Calibri"/>
                </a:rPr>
                <a:t>Proposed Methodology</a:t>
              </a:r>
              <a:endParaRPr dirty="0">
                <a:latin typeface="Times New Roman" panose="02020603050405020304" pitchFamily="18" charset="0"/>
                <a:cs typeface="Times New Roman" panose="02020603050405020304" pitchFamily="18" charset="0"/>
              </a:endParaRPr>
            </a:p>
            <a:p>
              <a:pPr marL="457200" marR="0" lvl="1" indent="0" rtl="0">
                <a:spcBef>
                  <a:spcPts val="0"/>
                </a:spcBef>
                <a:spcAft>
                  <a:spcPts val="0"/>
                </a:spcAft>
                <a:buNone/>
              </a:pPr>
              <a:endParaRPr sz="32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rtl="0">
                <a:spcBef>
                  <a:spcPts val="0"/>
                </a:spcBef>
                <a:spcAft>
                  <a:spcPts val="0"/>
                </a:spcAft>
                <a:buNone/>
              </a:pPr>
              <a:endParaRPr lang="en-IN" sz="3000" b="1" dirty="0">
                <a:solidFill>
                  <a:schemeClr val="tx1"/>
                </a:solidFill>
                <a:latin typeface="Times New Roman" panose="02020603050405020304" pitchFamily="18" charset="0"/>
                <a:ea typeface="Calibri"/>
                <a:cs typeface="Times New Roman" panose="02020603050405020304" pitchFamily="18" charset="0"/>
                <a:sym typeface="Calibri"/>
              </a:endParaRPr>
            </a:p>
            <a:p>
              <a:pPr marL="914400" marR="0" lvl="1" indent="-457200" rtl="0">
                <a:lnSpc>
                  <a:spcPct val="150000"/>
                </a:lnSpc>
                <a:spcBef>
                  <a:spcPts val="0"/>
                </a:spcBef>
                <a:spcAft>
                  <a:spcPts val="0"/>
                </a:spcAft>
                <a:buFont typeface="Wingdings" panose="05000000000000000000" pitchFamily="2" charset="2"/>
                <a:buChar char="Ø"/>
              </a:pPr>
              <a:r>
                <a:rPr lang="en-IN" sz="3000" b="1" dirty="0">
                  <a:solidFill>
                    <a:schemeClr val="tx1"/>
                  </a:solidFill>
                  <a:latin typeface="Times New Roman" panose="02020603050405020304" pitchFamily="18" charset="0"/>
                  <a:ea typeface="Calibri"/>
                  <a:cs typeface="Times New Roman" panose="02020603050405020304" pitchFamily="18" charset="0"/>
                  <a:sym typeface="Calibri"/>
                </a:rPr>
                <a:t> Steps Involved:</a:t>
              </a:r>
            </a:p>
            <a:p>
              <a:pPr marL="1028700" marR="0" lvl="1" indent="-571500" rtl="0">
                <a:lnSpc>
                  <a:spcPct val="150000"/>
                </a:lnSpc>
                <a:spcBef>
                  <a:spcPts val="0"/>
                </a:spcBef>
                <a:spcAft>
                  <a:spcPts val="0"/>
                </a:spcAft>
                <a:buFont typeface="+mj-lt"/>
                <a:buAutoNum type="romanLcPeriod"/>
              </a:pP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Data Preprocessing</a:t>
              </a:r>
            </a:p>
            <a:p>
              <a:pPr marL="1028700" marR="0" lvl="1" indent="-571500" rtl="0">
                <a:lnSpc>
                  <a:spcPct val="150000"/>
                </a:lnSpc>
                <a:spcBef>
                  <a:spcPts val="0"/>
                </a:spcBef>
                <a:spcAft>
                  <a:spcPts val="0"/>
                </a:spcAft>
                <a:buFont typeface="+mj-lt"/>
                <a:buAutoNum type="romanLcPeriod"/>
              </a:pP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Transfer Learning with Fine Tuning</a:t>
              </a:r>
            </a:p>
            <a:p>
              <a:pPr marL="1028700" marR="0" lvl="1" indent="-571500" rtl="0">
                <a:lnSpc>
                  <a:spcPct val="150000"/>
                </a:lnSpc>
                <a:spcBef>
                  <a:spcPts val="0"/>
                </a:spcBef>
                <a:spcAft>
                  <a:spcPts val="0"/>
                </a:spcAft>
                <a:buFont typeface="+mj-lt"/>
                <a:buAutoNum type="romanLcPeriod"/>
              </a:pP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Model Training and Testing</a:t>
              </a:r>
            </a:p>
            <a:p>
              <a:pPr marL="1028700" marR="0" lvl="1" indent="-571500" rtl="0">
                <a:lnSpc>
                  <a:spcPct val="150000"/>
                </a:lnSpc>
                <a:spcBef>
                  <a:spcPts val="0"/>
                </a:spcBef>
                <a:spcAft>
                  <a:spcPts val="0"/>
                </a:spcAft>
                <a:buFont typeface="+mj-lt"/>
                <a:buAutoNum type="romanLcPeriod"/>
              </a:pPr>
              <a:r>
                <a:rPr lang="en-IN" sz="2600" dirty="0">
                  <a:solidFill>
                    <a:schemeClr val="tx1"/>
                  </a:solidFill>
                  <a:latin typeface="Times New Roman" panose="02020603050405020304" pitchFamily="18" charset="0"/>
                  <a:ea typeface="Calibri"/>
                  <a:cs typeface="Times New Roman" panose="02020603050405020304" pitchFamily="18" charset="0"/>
                  <a:sym typeface="Calibri"/>
                </a:rPr>
                <a:t>Performance Measures</a:t>
              </a:r>
            </a:p>
            <a:p>
              <a:pPr marL="457200" marR="0" lvl="1" rtl="0">
                <a:spcBef>
                  <a:spcPts val="0"/>
                </a:spcBef>
                <a:spcAft>
                  <a:spcPts val="0"/>
                </a:spcAft>
              </a:pPr>
              <a:endParaRPr lang="en-IN" sz="2600"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rtl="0">
                <a:spcBef>
                  <a:spcPts val="0"/>
                </a:spcBef>
                <a:spcAft>
                  <a:spcPts val="0"/>
                </a:spcAft>
              </a:pPr>
              <a:r>
                <a:rPr lang="en-IN" sz="260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rPr>
                <a:t>	</a:t>
              </a:r>
              <a:endParaRPr sz="260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457200" marR="0" lvl="1" indent="0" algn="ctr" rtl="0">
                <a:spcBef>
                  <a:spcPts val="0"/>
                </a:spcBef>
                <a:spcAft>
                  <a:spcPts val="0"/>
                </a:spcAft>
                <a:buNone/>
              </a:pPr>
              <a:endParaRPr sz="20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49" name="Google Shape;249;p21"/>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spTree>
    <p:extLst>
      <p:ext uri="{BB962C8B-B14F-4D97-AF65-F5344CB8AC3E}">
        <p14:creationId xmlns:p14="http://schemas.microsoft.com/office/powerpoint/2010/main" val="104234253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1339</TotalTime>
  <Words>2928</Words>
  <Application>Microsoft Office PowerPoint</Application>
  <PresentationFormat>Custom</PresentationFormat>
  <Paragraphs>494</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shrunmay shinde</cp:lastModifiedBy>
  <cp:revision>31</cp:revision>
  <dcterms:modified xsi:type="dcterms:W3CDTF">2023-11-07T13:25:15Z</dcterms:modified>
</cp:coreProperties>
</file>